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330" r:id="rId3"/>
    <p:sldId id="352" r:id="rId4"/>
    <p:sldId id="353" r:id="rId5"/>
    <p:sldId id="298" r:id="rId6"/>
    <p:sldId id="284" r:id="rId7"/>
    <p:sldId id="357" r:id="rId8"/>
    <p:sldId id="354" r:id="rId9"/>
    <p:sldId id="358" r:id="rId10"/>
    <p:sldId id="355" r:id="rId11"/>
    <p:sldId id="359" r:id="rId12"/>
    <p:sldId id="356" r:id="rId13"/>
    <p:sldId id="360" r:id="rId14"/>
    <p:sldId id="361" r:id="rId15"/>
    <p:sldId id="363" r:id="rId16"/>
    <p:sldId id="400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CC99FF"/>
    <a:srgbClr val="F5AE3B"/>
    <a:srgbClr val="A9C370"/>
    <a:srgbClr val="1AAD96"/>
    <a:srgbClr val="CC4E3D"/>
    <a:srgbClr val="90C2BB"/>
    <a:srgbClr val="41776F"/>
    <a:srgbClr val="85A244"/>
    <a:srgbClr val="D98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4" autoAdjust="0"/>
    <p:restoredTop sz="92950" autoAdjust="0"/>
  </p:normalViewPr>
  <p:slideViewPr>
    <p:cSldViewPr snapToGrid="0">
      <p:cViewPr>
        <p:scale>
          <a:sx n="75" d="100"/>
          <a:sy n="75" d="100"/>
        </p:scale>
        <p:origin x="4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FB889-F7A0-4016-B983-B778A67C53BC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EF91F-1DEE-44E4-935E-8EB66B53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26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9C8AD-98D6-4CFB-A739-320ACD17C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7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D372-32D9-4F9E-AE3C-ECE337C0F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3A9A2-67FC-41CE-B7F0-06729B138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72777-4FD4-4ABC-BBED-0B236195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4D363-00EE-4F49-84EC-98308CC0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4F09-9EF5-4581-9F19-32B33AE8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1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6A14-619B-43B1-99F9-59A423CC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B1562-78B9-438D-AD55-208E54B8F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76101-1324-4FDC-B0FC-43FBB92F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50F3C-2142-4C93-B22F-5ED079A2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046C4-9800-4B8E-A15E-8947AD2F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3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FBAAB8-070B-4B05-839D-0693352B3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1C8DF-3A3D-4094-A199-D7B53B147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88ABA-4949-46E3-859A-5DA842B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A63FB-99A5-4704-8362-9819C8D7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A0616-D6F3-45E4-ABE9-51B48898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7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64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0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0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F4A7-0385-4395-9960-13C3140E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DA46-EC55-404E-AB8B-9FC5B9B6C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5CE67-C01A-432F-8E61-CD545D3A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3C76-1592-4749-9584-85428FF9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3517F-8FDD-4256-AD1A-16742796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5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79B2-9274-4404-88BD-8CD7B387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26485-9951-4803-9050-57DEA84F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8A71-DE50-458E-9062-61C78049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78CAF-C5A4-424D-98EC-D20BCCA5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88EF1-0970-42C2-950C-29A17D32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74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995-1E32-43C4-8574-72DABA82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F19EB-211B-4F4C-B4D9-0DE646863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2503F-22A0-4A92-8128-76B10BBEB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ACC4A-CEF4-4A17-9AC5-60E34EA6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67F92-E414-41F3-AD9B-88F7FF9D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5C8CC-20A3-40E8-A528-42555B688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8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5F37-0ACD-4219-9978-189D2FFF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2B73B-484C-4B69-A47D-43AE8A628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A47230-6039-41F4-9009-A7958E27C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8D988-6963-42F0-BD5E-72EED63A4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25C5F-2800-4437-8601-8C0C28F08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1ABD4-910A-45AD-A9F1-ADA6C04C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6B168-99CD-439F-94AA-9B3EDA26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70930-2BDE-4D26-AF7A-29D7996C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2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3056-7DBE-4FDA-A2D4-98B102FA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75746-995A-4154-B353-C1CE2CB7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C670ED-F6A0-4C14-9212-E16629CC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AC388-B4AA-4528-99E4-673E887A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6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C76A9-29AF-4D7F-8269-1BAD08FD2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CFDC-4628-443B-A888-D723D6D3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63DAC-014B-45E9-9A08-E3354451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7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A454-17E8-46EA-9DFE-FAB6685EC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9596-CEAD-494C-9404-E634AFE9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A3855-4A6F-42B3-A32E-487A5119B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11FE3-6A3A-4D3A-AEA5-DD5E3D1D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B3AA7-35E5-4B13-B51E-C5EAABAD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85B65-334A-4045-9E79-32BDA94C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3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CA7C-1C6C-43BE-A993-C562DAD88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508F8-DE86-4785-8659-35B6E60DC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143AE-B7F9-4CCB-91EF-0ED5932B4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C1F02-DB62-4F4E-A023-B07AE014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4D7CF-590F-49F2-AEAA-6156DEAC4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52C8C-04DC-4DA0-82CB-E16E900C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AF51D-4B91-4765-8981-1DB8D4D93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C47E-8F5E-41A1-B3F3-678D72F53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A35C-CA0F-47B6-AA77-D13A1C9CF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EC6A-3E63-4D50-BF50-04AEBBFEDAE7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F53AD-3BAC-4F0F-9341-4C6896F16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25C02-F945-4B0D-9DB3-0FF5A00B5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87426-BE55-4B23-A866-77A24C78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1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3EFCF-0DFF-408C-86E6-BCB37CFA8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4999A-BE77-4F4A-B153-40E0E345D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10695"/>
          </a:xfrm>
        </p:spPr>
        <p:txBody>
          <a:bodyPr>
            <a:normAutofit/>
          </a:bodyPr>
          <a:lstStyle/>
          <a:p>
            <a:r>
              <a:rPr lang="en-US" sz="5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Project 1 – GitHub Jobs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9BEFB-C2F4-4288-A744-814AB48C0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0144"/>
            <a:ext cx="9144000" cy="1937656"/>
          </a:xfrm>
        </p:spPr>
        <p:txBody>
          <a:bodyPr>
            <a:normAutofit/>
          </a:bodyPr>
          <a:lstStyle/>
          <a:p>
            <a:r>
              <a:rPr lang="en-US" sz="2400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3 – Who’s Your Data</a:t>
            </a:r>
          </a:p>
          <a:p>
            <a:endParaRPr lang="en-US" b="1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endParaRPr lang="en-US" sz="2400" b="1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  <a:p>
            <a:r>
              <a:rPr lang="en-US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Brian Abbe, Sam Cooper, Michelle Trujillo</a:t>
            </a:r>
            <a:endParaRPr lang="en-US" sz="2400" b="1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545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880E699D-0C45-466A-881B-1811713571F9}"/>
              </a:ext>
            </a:extLst>
          </p:cNvPr>
          <p:cNvGrpSpPr/>
          <p:nvPr/>
        </p:nvGrpSpPr>
        <p:grpSpPr>
          <a:xfrm>
            <a:off x="4407857" y="380708"/>
            <a:ext cx="7629318" cy="6477292"/>
            <a:chOff x="5456921" y="1226014"/>
            <a:chExt cx="5224330" cy="4435458"/>
          </a:xfrm>
          <a:solidFill>
            <a:schemeClr val="bg2">
              <a:lumMod val="95000"/>
            </a:schemeClr>
          </a:solidFill>
        </p:grpSpPr>
        <p:sp>
          <p:nvSpPr>
            <p:cNvPr id="79" name="Pentagon 3">
              <a:extLst>
                <a:ext uri="{FF2B5EF4-FFF2-40B4-BE49-F238E27FC236}">
                  <a16:creationId xmlns:a16="http://schemas.microsoft.com/office/drawing/2014/main" id="{428DA97A-3BD6-49A0-B419-0CD75986A4B1}"/>
                </a:ext>
              </a:extLst>
            </p:cNvPr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ound Diagonal Corner Rectangle 7">
              <a:extLst>
                <a:ext uri="{FF2B5EF4-FFF2-40B4-BE49-F238E27FC236}">
                  <a16:creationId xmlns:a16="http://schemas.microsoft.com/office/drawing/2014/main" id="{4568F25F-C57B-436C-B755-A2DBC80AC8C4}"/>
                </a:ext>
              </a:extLst>
            </p:cNvPr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1" name="Round Diagonal Corner Rectangle 9">
              <a:extLst>
                <a:ext uri="{FF2B5EF4-FFF2-40B4-BE49-F238E27FC236}">
                  <a16:creationId xmlns:a16="http://schemas.microsoft.com/office/drawing/2014/main" id="{1E92E706-15C1-4022-9BC2-6FC945D244ED}"/>
                </a:ext>
              </a:extLst>
            </p:cNvPr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2" name="Round Diagonal Corner Rectangle 10">
              <a:extLst>
                <a:ext uri="{FF2B5EF4-FFF2-40B4-BE49-F238E27FC236}">
                  <a16:creationId xmlns:a16="http://schemas.microsoft.com/office/drawing/2014/main" id="{9A2227E1-7B02-42C6-AB4C-FB9970A59910}"/>
                </a:ext>
              </a:extLst>
            </p:cNvPr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4AD87067-92B1-4C28-BCCC-C0D6F42DF2D1}"/>
                </a:ext>
              </a:extLst>
            </p:cNvPr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A3A784F3-0638-4F8D-B4EF-24842CCE2D83}"/>
                </a:ext>
              </a:extLst>
            </p:cNvPr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E21AA-EACB-4243-A2A2-6132AF16241F}"/>
              </a:ext>
            </a:extLst>
          </p:cNvPr>
          <p:cNvGrpSpPr/>
          <p:nvPr/>
        </p:nvGrpSpPr>
        <p:grpSpPr>
          <a:xfrm>
            <a:off x="4974363" y="887896"/>
            <a:ext cx="6462599" cy="5486748"/>
            <a:chOff x="5456921" y="1226014"/>
            <a:chExt cx="5224330" cy="4435458"/>
          </a:xfrm>
        </p:grpSpPr>
        <p:sp>
          <p:nvSpPr>
            <p:cNvPr id="4" name="Pentagon 3"/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solidFill>
              <a:srgbClr val="9D3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A9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F5A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CC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2" name="Parallelogram 11"/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solidFill>
              <a:srgbClr val="D98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Parallelogram 12"/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solidFill>
              <a:srgbClr val="85A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0BBA13-F86C-41B6-B390-2B541CA9D757}"/>
              </a:ext>
            </a:extLst>
          </p:cNvPr>
          <p:cNvGrpSpPr/>
          <p:nvPr/>
        </p:nvGrpSpPr>
        <p:grpSpPr>
          <a:xfrm>
            <a:off x="5525551" y="1872676"/>
            <a:ext cx="4174916" cy="549256"/>
            <a:chOff x="5525551" y="1872676"/>
            <a:chExt cx="4174916" cy="5492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96047-B015-4B98-9D41-66B9BFB90AA4}"/>
                </a:ext>
              </a:extLst>
            </p:cNvPr>
            <p:cNvSpPr txBox="1"/>
            <p:nvPr/>
          </p:nvSpPr>
          <p:spPr>
            <a:xfrm>
              <a:off x="5525551" y="1872676"/>
              <a:ext cx="10273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Data Fields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1D0A0-C63E-47B6-9D6B-0D911D72E231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GitHub Jobs - title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B2DC84-9132-4C5B-B46A-D17D3F2E49E2}"/>
              </a:ext>
            </a:extLst>
          </p:cNvPr>
          <p:cNvGrpSpPr/>
          <p:nvPr/>
        </p:nvGrpSpPr>
        <p:grpSpPr>
          <a:xfrm>
            <a:off x="6096000" y="3619354"/>
            <a:ext cx="4174916" cy="549256"/>
            <a:chOff x="5525551" y="1872676"/>
            <a:chExt cx="4174916" cy="5492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60DD6-FF9A-42EF-B6F8-107A242A681D}"/>
                </a:ext>
              </a:extLst>
            </p:cNvPr>
            <p:cNvSpPr txBox="1"/>
            <p:nvPr/>
          </p:nvSpPr>
          <p:spPr>
            <a:xfrm>
              <a:off x="5525551" y="1872676"/>
              <a:ext cx="12635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Methodology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A322CF-D311-4645-8E2E-2F6E7AF05EE7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str.contains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9231D-0FDB-42A5-B193-F4571D2815E6}"/>
              </a:ext>
            </a:extLst>
          </p:cNvPr>
          <p:cNvGrpSpPr/>
          <p:nvPr/>
        </p:nvGrpSpPr>
        <p:grpSpPr>
          <a:xfrm>
            <a:off x="6570857" y="5345254"/>
            <a:ext cx="4174916" cy="828692"/>
            <a:chOff x="5525551" y="1872676"/>
            <a:chExt cx="4174916" cy="82869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CEC258-6891-4E68-B501-6FB4ADAB3F17}"/>
                </a:ext>
              </a:extLst>
            </p:cNvPr>
            <p:cNvSpPr txBox="1"/>
            <p:nvPr/>
          </p:nvSpPr>
          <p:spPr>
            <a:xfrm>
              <a:off x="5525551" y="1872676"/>
              <a:ext cx="8079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Cleaning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5F9F35-06E8-4D14-890C-AB90EF6CD1DE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5278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Identifying key titles and levels.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Consolidating certain titles.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2E711D4-55BB-4E8F-95B0-C7AFC4011DD2}"/>
              </a:ext>
            </a:extLst>
          </p:cNvPr>
          <p:cNvSpPr txBox="1"/>
          <p:nvPr/>
        </p:nvSpPr>
        <p:spPr>
          <a:xfrm>
            <a:off x="454207" y="875715"/>
            <a:ext cx="3413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Analysis &amp; Findings</a:t>
            </a:r>
            <a:endParaRPr lang="vi-VN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8B4EE5-6632-400C-BF4E-5C51A3748AF5}"/>
              </a:ext>
            </a:extLst>
          </p:cNvPr>
          <p:cNvSpPr txBox="1"/>
          <p:nvPr/>
        </p:nvSpPr>
        <p:spPr>
          <a:xfrm flipH="1">
            <a:off x="496028" y="2611676"/>
            <a:ext cx="3956846" cy="1872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1776F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types of jobs have the highest demand on GitHub Jobs?</a:t>
            </a:r>
          </a:p>
        </p:txBody>
      </p:sp>
    </p:spTree>
    <p:extLst>
      <p:ext uri="{BB962C8B-B14F-4D97-AF65-F5344CB8AC3E}">
        <p14:creationId xmlns:p14="http://schemas.microsoft.com/office/powerpoint/2010/main" val="315690413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Analysis &amp; Findings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F3A145-D2F6-4A48-997D-9AD9B06FBE60}"/>
              </a:ext>
            </a:extLst>
          </p:cNvPr>
          <p:cNvSpPr/>
          <p:nvPr/>
        </p:nvSpPr>
        <p:spPr>
          <a:xfrm>
            <a:off x="0" y="787163"/>
            <a:ext cx="12192000" cy="377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types of jobs have the highest demand on GitHub Jobs?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FC8B9-069A-4C27-8CB5-DB27D118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91" y="2106786"/>
            <a:ext cx="5308085" cy="334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2249-39E1-4183-9F3B-9B0D0EA8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1" y="195193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2205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880E699D-0C45-466A-881B-1811713571F9}"/>
              </a:ext>
            </a:extLst>
          </p:cNvPr>
          <p:cNvGrpSpPr/>
          <p:nvPr/>
        </p:nvGrpSpPr>
        <p:grpSpPr>
          <a:xfrm>
            <a:off x="4407857" y="380708"/>
            <a:ext cx="7629318" cy="6477292"/>
            <a:chOff x="5456921" y="1226014"/>
            <a:chExt cx="5224330" cy="4435458"/>
          </a:xfrm>
          <a:solidFill>
            <a:schemeClr val="bg2">
              <a:lumMod val="95000"/>
            </a:schemeClr>
          </a:solidFill>
        </p:grpSpPr>
        <p:sp>
          <p:nvSpPr>
            <p:cNvPr id="79" name="Pentagon 3">
              <a:extLst>
                <a:ext uri="{FF2B5EF4-FFF2-40B4-BE49-F238E27FC236}">
                  <a16:creationId xmlns:a16="http://schemas.microsoft.com/office/drawing/2014/main" id="{428DA97A-3BD6-49A0-B419-0CD75986A4B1}"/>
                </a:ext>
              </a:extLst>
            </p:cNvPr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ound Diagonal Corner Rectangle 7">
              <a:extLst>
                <a:ext uri="{FF2B5EF4-FFF2-40B4-BE49-F238E27FC236}">
                  <a16:creationId xmlns:a16="http://schemas.microsoft.com/office/drawing/2014/main" id="{4568F25F-C57B-436C-B755-A2DBC80AC8C4}"/>
                </a:ext>
              </a:extLst>
            </p:cNvPr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1" name="Round Diagonal Corner Rectangle 9">
              <a:extLst>
                <a:ext uri="{FF2B5EF4-FFF2-40B4-BE49-F238E27FC236}">
                  <a16:creationId xmlns:a16="http://schemas.microsoft.com/office/drawing/2014/main" id="{1E92E706-15C1-4022-9BC2-6FC945D244ED}"/>
                </a:ext>
              </a:extLst>
            </p:cNvPr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2" name="Round Diagonal Corner Rectangle 10">
              <a:extLst>
                <a:ext uri="{FF2B5EF4-FFF2-40B4-BE49-F238E27FC236}">
                  <a16:creationId xmlns:a16="http://schemas.microsoft.com/office/drawing/2014/main" id="{9A2227E1-7B02-42C6-AB4C-FB9970A59910}"/>
                </a:ext>
              </a:extLst>
            </p:cNvPr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4AD87067-92B1-4C28-BCCC-C0D6F42DF2D1}"/>
                </a:ext>
              </a:extLst>
            </p:cNvPr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A3A784F3-0638-4F8D-B4EF-24842CCE2D83}"/>
                </a:ext>
              </a:extLst>
            </p:cNvPr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E21AA-EACB-4243-A2A2-6132AF16241F}"/>
              </a:ext>
            </a:extLst>
          </p:cNvPr>
          <p:cNvGrpSpPr/>
          <p:nvPr/>
        </p:nvGrpSpPr>
        <p:grpSpPr>
          <a:xfrm>
            <a:off x="4974363" y="887896"/>
            <a:ext cx="6462599" cy="5486748"/>
            <a:chOff x="5456921" y="1226014"/>
            <a:chExt cx="5224330" cy="4435458"/>
          </a:xfrm>
        </p:grpSpPr>
        <p:sp>
          <p:nvSpPr>
            <p:cNvPr id="4" name="Pentagon 3"/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solidFill>
              <a:srgbClr val="9D3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A9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F5A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CC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2" name="Parallelogram 11"/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solidFill>
              <a:srgbClr val="D98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Parallelogram 12"/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solidFill>
              <a:srgbClr val="85A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0BBA13-F86C-41B6-B390-2B541CA9D757}"/>
              </a:ext>
            </a:extLst>
          </p:cNvPr>
          <p:cNvGrpSpPr/>
          <p:nvPr/>
        </p:nvGrpSpPr>
        <p:grpSpPr>
          <a:xfrm>
            <a:off x="5525551" y="1872676"/>
            <a:ext cx="4174916" cy="1039519"/>
            <a:chOff x="5525551" y="1872676"/>
            <a:chExt cx="4174916" cy="10395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96047-B015-4B98-9D41-66B9BFB90AA4}"/>
                </a:ext>
              </a:extLst>
            </p:cNvPr>
            <p:cNvSpPr txBox="1"/>
            <p:nvPr/>
          </p:nvSpPr>
          <p:spPr>
            <a:xfrm>
              <a:off x="5525551" y="1872676"/>
              <a:ext cx="105041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Data Fields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1D0A0-C63E-47B6-9D6B-0D911D72E231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GitHub Jobs – location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Counties CSV – cities, counties, state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GeoMap CSV – zip code, longitude, latitude</a:t>
              </a:r>
            </a:p>
            <a:p>
              <a:endParaRPr lang="en-US" sz="1200" dirty="0">
                <a:solidFill>
                  <a:schemeClr val="bg1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B2DC84-9132-4C5B-B46A-D17D3F2E49E2}"/>
              </a:ext>
            </a:extLst>
          </p:cNvPr>
          <p:cNvGrpSpPr/>
          <p:nvPr/>
        </p:nvGrpSpPr>
        <p:grpSpPr>
          <a:xfrm>
            <a:off x="6096000" y="3619354"/>
            <a:ext cx="4174916" cy="670187"/>
            <a:chOff x="5525551" y="1872676"/>
            <a:chExt cx="4174916" cy="670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60DD6-FF9A-42EF-B6F8-107A242A681D}"/>
                </a:ext>
              </a:extLst>
            </p:cNvPr>
            <p:cNvSpPr txBox="1"/>
            <p:nvPr/>
          </p:nvSpPr>
          <p:spPr>
            <a:xfrm>
              <a:off x="5525551" y="1872676"/>
              <a:ext cx="12635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Methodology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A322CF-D311-4645-8E2E-2F6E7AF05EE7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Use Google Maps to create a heatmap of data in the US.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Graph countries and states that the most jobs are located in.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9231D-0FDB-42A5-B193-F4571D2815E6}"/>
              </a:ext>
            </a:extLst>
          </p:cNvPr>
          <p:cNvGrpSpPr/>
          <p:nvPr/>
        </p:nvGrpSpPr>
        <p:grpSpPr>
          <a:xfrm>
            <a:off x="6570857" y="5345254"/>
            <a:ext cx="4174916" cy="854853"/>
            <a:chOff x="5525551" y="1872676"/>
            <a:chExt cx="4174916" cy="85485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CEC258-6891-4E68-B501-6FB4ADAB3F17}"/>
                </a:ext>
              </a:extLst>
            </p:cNvPr>
            <p:cNvSpPr txBox="1"/>
            <p:nvPr/>
          </p:nvSpPr>
          <p:spPr>
            <a:xfrm>
              <a:off x="5525551" y="1872676"/>
              <a:ext cx="8079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Cleaning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5F9F35-06E8-4D14-890C-AB90EF6CD1DE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Inconsistent location information was given in GitHub. A lot of information was missing. Had to use multiple CSVs  to clean up the data.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2E711D4-55BB-4E8F-95B0-C7AFC4011DD2}"/>
              </a:ext>
            </a:extLst>
          </p:cNvPr>
          <p:cNvSpPr txBox="1"/>
          <p:nvPr/>
        </p:nvSpPr>
        <p:spPr>
          <a:xfrm>
            <a:off x="454207" y="875715"/>
            <a:ext cx="3413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Analysis &amp; Findings</a:t>
            </a:r>
            <a:endParaRPr lang="vi-VN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8B4EE5-6632-400C-BF4E-5C51A3748AF5}"/>
              </a:ext>
            </a:extLst>
          </p:cNvPr>
          <p:cNvSpPr txBox="1"/>
          <p:nvPr/>
        </p:nvSpPr>
        <p:spPr>
          <a:xfrm flipH="1">
            <a:off x="496028" y="2611676"/>
            <a:ext cx="3956846" cy="1872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1776F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Where is the highest demand in the US for jobs posted on GitHub Jobs?</a:t>
            </a:r>
          </a:p>
        </p:txBody>
      </p:sp>
    </p:spTree>
    <p:extLst>
      <p:ext uri="{BB962C8B-B14F-4D97-AF65-F5344CB8AC3E}">
        <p14:creationId xmlns:p14="http://schemas.microsoft.com/office/powerpoint/2010/main" val="363757473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Analysis &amp; Findings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F3A145-D2F6-4A48-997D-9AD9B06FBE60}"/>
              </a:ext>
            </a:extLst>
          </p:cNvPr>
          <p:cNvSpPr/>
          <p:nvPr/>
        </p:nvSpPr>
        <p:spPr>
          <a:xfrm>
            <a:off x="0" y="787163"/>
            <a:ext cx="12192000" cy="377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Where is the highest demand in the US for jobs posted on GitHub Jobs?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781D9-5F7A-4286-AC03-4026AC05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78" y="1714024"/>
            <a:ext cx="10804044" cy="42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522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Analysis &amp; Findings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F3A145-D2F6-4A48-997D-9AD9B06FBE60}"/>
              </a:ext>
            </a:extLst>
          </p:cNvPr>
          <p:cNvSpPr/>
          <p:nvPr/>
        </p:nvSpPr>
        <p:spPr>
          <a:xfrm>
            <a:off x="0" y="787163"/>
            <a:ext cx="12192000" cy="377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Where is the highest demand in the US for jobs posted on GitHub Jobs?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5D876-5176-4397-ACCA-D29CB36D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7" r="8189" b="6789"/>
          <a:stretch/>
        </p:blipFill>
        <p:spPr>
          <a:xfrm>
            <a:off x="477588" y="1276744"/>
            <a:ext cx="5745279" cy="5311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A6499-0CA0-47F0-AEA0-4D7A351D4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7260" r="7812" b="6318"/>
          <a:stretch/>
        </p:blipFill>
        <p:spPr>
          <a:xfrm>
            <a:off x="6580054" y="1230105"/>
            <a:ext cx="4382445" cy="53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918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2E711D4-55BB-4E8F-95B0-C7AFC4011DD2}"/>
              </a:ext>
            </a:extLst>
          </p:cNvPr>
          <p:cNvSpPr txBox="1"/>
          <p:nvPr/>
        </p:nvSpPr>
        <p:spPr>
          <a:xfrm>
            <a:off x="415504" y="199217"/>
            <a:ext cx="55022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Other Curious Questions</a:t>
            </a:r>
            <a:endParaRPr lang="vi-VN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DA583-C187-44B4-BEF6-0A18CAA69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9" y="958772"/>
            <a:ext cx="3781400" cy="2520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D89C5-599F-4D25-8C12-591D629B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88" y="3842489"/>
            <a:ext cx="1061411" cy="2631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A61C0-398D-49B1-9E6D-92A488C55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44" y="-119313"/>
            <a:ext cx="6162567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296047-B015-4B98-9D41-66B9BFB90AA4}"/>
              </a:ext>
            </a:extLst>
          </p:cNvPr>
          <p:cNvSpPr txBox="1"/>
          <p:nvPr/>
        </p:nvSpPr>
        <p:spPr>
          <a:xfrm>
            <a:off x="6837533" y="2049490"/>
            <a:ext cx="432510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What types of benefits are most commonly offered?</a:t>
            </a:r>
            <a:endParaRPr lang="vi-VN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760DD6-FF9A-42EF-B6F8-107A242A681D}"/>
              </a:ext>
            </a:extLst>
          </p:cNvPr>
          <p:cNvSpPr txBox="1"/>
          <p:nvPr/>
        </p:nvSpPr>
        <p:spPr>
          <a:xfrm>
            <a:off x="7429752" y="3842489"/>
            <a:ext cx="37328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old are these job postings?</a:t>
            </a:r>
            <a:endParaRPr lang="vi-VN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8588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EE8F3689-99D2-42A1-A602-3148EFC77462}"/>
              </a:ext>
            </a:extLst>
          </p:cNvPr>
          <p:cNvSpPr/>
          <p:nvPr/>
        </p:nvSpPr>
        <p:spPr>
          <a:xfrm>
            <a:off x="7086807" y="1401791"/>
            <a:ext cx="4831924" cy="4831924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1AEBF2-7DDE-44B2-ABF2-5E1317A82866}"/>
              </a:ext>
            </a:extLst>
          </p:cNvPr>
          <p:cNvGrpSpPr/>
          <p:nvPr/>
        </p:nvGrpSpPr>
        <p:grpSpPr>
          <a:xfrm>
            <a:off x="7460496" y="1766158"/>
            <a:ext cx="4105646" cy="4105646"/>
            <a:chOff x="7460496" y="1766158"/>
            <a:chExt cx="4105646" cy="4105646"/>
          </a:xfrm>
        </p:grpSpPr>
        <p:grpSp>
          <p:nvGrpSpPr>
            <p:cNvPr id="5" name="Group 4"/>
            <p:cNvGrpSpPr/>
            <p:nvPr/>
          </p:nvGrpSpPr>
          <p:grpSpPr>
            <a:xfrm rot="6889880">
              <a:off x="8324400" y="2627182"/>
              <a:ext cx="2379753" cy="2382151"/>
              <a:chOff x="2100442" y="2565576"/>
              <a:chExt cx="2379753" cy="2382151"/>
            </a:xfrm>
          </p:grpSpPr>
          <p:sp>
            <p:nvSpPr>
              <p:cNvPr id="19" name="Block Arc 18"/>
              <p:cNvSpPr/>
              <p:nvPr/>
            </p:nvSpPr>
            <p:spPr>
              <a:xfrm flipH="1">
                <a:off x="2100442" y="2567974"/>
                <a:ext cx="2379753" cy="2379753"/>
              </a:xfrm>
              <a:prstGeom prst="blockArc">
                <a:avLst>
                  <a:gd name="adj1" fmla="val 1507847"/>
                  <a:gd name="adj2" fmla="val 16214381"/>
                  <a:gd name="adj3" fmla="val 16739"/>
                </a:avLst>
              </a:prstGeom>
              <a:solidFill>
                <a:srgbClr val="A9C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92477" y="2565576"/>
                <a:ext cx="400383" cy="400383"/>
              </a:xfrm>
              <a:prstGeom prst="ellipse">
                <a:avLst/>
              </a:prstGeom>
              <a:solidFill>
                <a:srgbClr val="A9C3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8777318">
              <a:off x="8754315" y="3059977"/>
              <a:ext cx="1518008" cy="1518008"/>
              <a:chOff x="2531315" y="2998847"/>
              <a:chExt cx="1518008" cy="1518008"/>
            </a:xfrm>
          </p:grpSpPr>
          <p:sp>
            <p:nvSpPr>
              <p:cNvPr id="17" name="Block Arc 16"/>
              <p:cNvSpPr/>
              <p:nvPr/>
            </p:nvSpPr>
            <p:spPr>
              <a:xfrm flipH="1">
                <a:off x="2531315" y="2998847"/>
                <a:ext cx="1518008" cy="1518008"/>
              </a:xfrm>
              <a:prstGeom prst="blockArc">
                <a:avLst>
                  <a:gd name="adj1" fmla="val 3403980"/>
                  <a:gd name="adj2" fmla="val 16177562"/>
                  <a:gd name="adj3" fmla="val 26403"/>
                </a:avLst>
              </a:prstGeom>
              <a:solidFill>
                <a:srgbClr val="F5A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092477" y="2998847"/>
                <a:ext cx="400383" cy="400383"/>
              </a:xfrm>
              <a:prstGeom prst="ellipse">
                <a:avLst/>
              </a:prstGeom>
              <a:solidFill>
                <a:srgbClr val="F5AE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4554286">
              <a:off x="7891130" y="2193912"/>
              <a:ext cx="3246294" cy="3248695"/>
              <a:chOff x="1667173" y="2132304"/>
              <a:chExt cx="3246294" cy="3248695"/>
            </a:xfrm>
          </p:grpSpPr>
          <p:sp>
            <p:nvSpPr>
              <p:cNvPr id="15" name="Block Arc 14"/>
              <p:cNvSpPr/>
              <p:nvPr/>
            </p:nvSpPr>
            <p:spPr>
              <a:xfrm flipH="1">
                <a:off x="1667173" y="2134705"/>
                <a:ext cx="3246294" cy="3246294"/>
              </a:xfrm>
              <a:prstGeom prst="blockArc">
                <a:avLst>
                  <a:gd name="adj1" fmla="val 20754075"/>
                  <a:gd name="adj2" fmla="val 16203514"/>
                  <a:gd name="adj3" fmla="val 12311"/>
                </a:avLst>
              </a:prstGeom>
              <a:solidFill>
                <a:srgbClr val="1AA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092477" y="2132304"/>
                <a:ext cx="400383" cy="400383"/>
              </a:xfrm>
              <a:prstGeom prst="ellipse">
                <a:avLst/>
              </a:prstGeom>
              <a:solidFill>
                <a:srgbClr val="1AA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3177093">
              <a:off x="7460496" y="1766158"/>
              <a:ext cx="4105646" cy="4105646"/>
              <a:chOff x="1237496" y="1705028"/>
              <a:chExt cx="4105646" cy="4105646"/>
            </a:xfrm>
          </p:grpSpPr>
          <p:sp>
            <p:nvSpPr>
              <p:cNvPr id="13" name="Block Arc 12"/>
              <p:cNvSpPr/>
              <p:nvPr/>
            </p:nvSpPr>
            <p:spPr>
              <a:xfrm flipH="1">
                <a:off x="1237496" y="1705028"/>
                <a:ext cx="4105646" cy="4105646"/>
              </a:xfrm>
              <a:prstGeom prst="blockArc">
                <a:avLst>
                  <a:gd name="adj1" fmla="val 19362231"/>
                  <a:gd name="adj2" fmla="val 16212586"/>
                  <a:gd name="adj3" fmla="val 9872"/>
                </a:avLst>
              </a:prstGeom>
              <a:solidFill>
                <a:srgbClr val="CC4E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092477" y="1705028"/>
                <a:ext cx="400383" cy="400383"/>
              </a:xfrm>
              <a:prstGeom prst="ellipse">
                <a:avLst/>
              </a:prstGeom>
              <a:solidFill>
                <a:srgbClr val="CC4E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>
                  <a:solidFill>
                    <a:srgbClr val="FFFFFF"/>
                  </a:solidFill>
                  <a:latin typeface="FontAwesome" pitchFamily="2" charset="0"/>
                </a:endParaRPr>
              </a:p>
            </p:txBody>
          </p:sp>
        </p:grp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5E32A91-622F-4A06-B3E1-C65D892B45F6}"/>
              </a:ext>
            </a:extLst>
          </p:cNvPr>
          <p:cNvSpPr>
            <a:spLocks noChangeAspect="1"/>
          </p:cNvSpPr>
          <p:nvPr/>
        </p:nvSpPr>
        <p:spPr>
          <a:xfrm>
            <a:off x="583924" y="1974714"/>
            <a:ext cx="274320" cy="274320"/>
          </a:xfrm>
          <a:prstGeom prst="ellipse">
            <a:avLst/>
          </a:prstGeom>
          <a:solidFill>
            <a:srgbClr val="F5A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DA6522-10E9-4B18-858E-8E46FBAAFD6F}"/>
              </a:ext>
            </a:extLst>
          </p:cNvPr>
          <p:cNvSpPr txBox="1"/>
          <p:nvPr/>
        </p:nvSpPr>
        <p:spPr>
          <a:xfrm>
            <a:off x="1095124" y="2007876"/>
            <a:ext cx="6648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73E10A-8A88-4A1F-86D8-257B2EEEFE69}"/>
              </a:ext>
            </a:extLst>
          </p:cNvPr>
          <p:cNvSpPr txBox="1"/>
          <p:nvPr/>
        </p:nvSpPr>
        <p:spPr>
          <a:xfrm flipH="1">
            <a:off x="1098987" y="2223320"/>
            <a:ext cx="2183091" cy="80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How do our findings in GitHub Jobs compare to another data set such as LinkedIn or Glass Door?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08050C-A8A9-46BB-B513-9D722464AE32}"/>
              </a:ext>
            </a:extLst>
          </p:cNvPr>
          <p:cNvSpPr txBox="1"/>
          <p:nvPr/>
        </p:nvSpPr>
        <p:spPr>
          <a:xfrm>
            <a:off x="4525773" y="2019651"/>
            <a:ext cx="6648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27C61E-A941-4184-ADE2-8BFA2973EBC3}"/>
              </a:ext>
            </a:extLst>
          </p:cNvPr>
          <p:cNvSpPr txBox="1"/>
          <p:nvPr/>
        </p:nvSpPr>
        <p:spPr>
          <a:xfrm flipH="1">
            <a:off x="4529637" y="2235095"/>
            <a:ext cx="2183091" cy="52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key benefits are companies offering in GitHub Jobs?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15B7AD6-7792-479D-8511-6B76B9CF45BC}"/>
              </a:ext>
            </a:extLst>
          </p:cNvPr>
          <p:cNvSpPr>
            <a:spLocks noChangeAspect="1"/>
          </p:cNvSpPr>
          <p:nvPr/>
        </p:nvSpPr>
        <p:spPr>
          <a:xfrm>
            <a:off x="634297" y="5395375"/>
            <a:ext cx="274320" cy="274320"/>
          </a:xfrm>
          <a:prstGeom prst="ellipse">
            <a:avLst/>
          </a:prstGeom>
          <a:solidFill>
            <a:srgbClr val="A9C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870C4E-B622-436A-86BB-1C283B1CE292}"/>
              </a:ext>
            </a:extLst>
          </p:cNvPr>
          <p:cNvSpPr txBox="1"/>
          <p:nvPr/>
        </p:nvSpPr>
        <p:spPr>
          <a:xfrm>
            <a:off x="1145497" y="5428537"/>
            <a:ext cx="5474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Explore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FB7B56-F10D-4A71-BDF0-1B359308C69A}"/>
              </a:ext>
            </a:extLst>
          </p:cNvPr>
          <p:cNvSpPr txBox="1"/>
          <p:nvPr/>
        </p:nvSpPr>
        <p:spPr>
          <a:xfrm flipH="1">
            <a:off x="1149360" y="5643981"/>
            <a:ext cx="2183091" cy="52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Historical data to identify trends in this job market.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E1C0C2-A0CB-4A82-82AF-D021279A30FA}"/>
              </a:ext>
            </a:extLst>
          </p:cNvPr>
          <p:cNvSpPr txBox="1"/>
          <p:nvPr/>
        </p:nvSpPr>
        <p:spPr>
          <a:xfrm>
            <a:off x="4525773" y="3587788"/>
            <a:ext cx="116371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Cross Reference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2C49B9-4A6F-4591-9394-8AED56F38620}"/>
              </a:ext>
            </a:extLst>
          </p:cNvPr>
          <p:cNvSpPr txBox="1"/>
          <p:nvPr/>
        </p:nvSpPr>
        <p:spPr>
          <a:xfrm flipH="1">
            <a:off x="4529637" y="3803232"/>
            <a:ext cx="2183091" cy="107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Cross reference current pieces of our analysis (i.e. what does a heat map of “Developer” positions look like?)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C44A7FF-E141-4425-85F1-A9C750455543}"/>
              </a:ext>
            </a:extLst>
          </p:cNvPr>
          <p:cNvSpPr>
            <a:spLocks noChangeAspect="1"/>
          </p:cNvSpPr>
          <p:nvPr/>
        </p:nvSpPr>
        <p:spPr>
          <a:xfrm>
            <a:off x="4093534" y="1986489"/>
            <a:ext cx="274320" cy="274320"/>
          </a:xfrm>
          <a:prstGeom prst="ellipse">
            <a:avLst/>
          </a:prstGeom>
          <a:solidFill>
            <a:srgbClr val="CC4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A5CE7E-74C7-4C87-9E25-40C010EB22A0}"/>
              </a:ext>
            </a:extLst>
          </p:cNvPr>
          <p:cNvSpPr>
            <a:spLocks noChangeAspect="1"/>
          </p:cNvSpPr>
          <p:nvPr/>
        </p:nvSpPr>
        <p:spPr>
          <a:xfrm>
            <a:off x="4093534" y="3554626"/>
            <a:ext cx="274320" cy="274320"/>
          </a:xfrm>
          <a:prstGeom prst="ellipse">
            <a:avLst/>
          </a:prstGeom>
          <a:solidFill>
            <a:srgbClr val="1AAA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27D546-13DE-425E-8C65-6C6B1BFBC255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E16C4A-44BD-4729-A6FD-871D417D15EC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Post Mortem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2574D10-B145-4618-BE6E-8E73BC564621}"/>
              </a:ext>
            </a:extLst>
          </p:cNvPr>
          <p:cNvSpPr>
            <a:spLocks noChangeAspect="1"/>
          </p:cNvSpPr>
          <p:nvPr/>
        </p:nvSpPr>
        <p:spPr>
          <a:xfrm>
            <a:off x="4093534" y="5369661"/>
            <a:ext cx="274320" cy="274320"/>
          </a:xfrm>
          <a:prstGeom prst="ellipse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70960F-E38F-4840-8D65-FAD3474FBB0D}"/>
              </a:ext>
            </a:extLst>
          </p:cNvPr>
          <p:cNvSpPr txBox="1"/>
          <p:nvPr/>
        </p:nvSpPr>
        <p:spPr>
          <a:xfrm>
            <a:off x="4604734" y="5402823"/>
            <a:ext cx="5474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Explore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B54B9B-BA94-4EC5-A118-CD83D3D2B0B9}"/>
              </a:ext>
            </a:extLst>
          </p:cNvPr>
          <p:cNvSpPr txBox="1"/>
          <p:nvPr/>
        </p:nvSpPr>
        <p:spPr>
          <a:xfrm flipH="1">
            <a:off x="4608597" y="5618267"/>
            <a:ext cx="2183091" cy="52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More efficient ways to clean location data.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34E7BB-E952-483E-B37A-F3FECBFB371C}"/>
              </a:ext>
            </a:extLst>
          </p:cNvPr>
          <p:cNvSpPr>
            <a:spLocks noChangeAspect="1"/>
          </p:cNvSpPr>
          <p:nvPr/>
        </p:nvSpPr>
        <p:spPr>
          <a:xfrm>
            <a:off x="583924" y="3554626"/>
            <a:ext cx="274320" cy="274320"/>
          </a:xfrm>
          <a:prstGeom prst="ellipse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94F700-D27D-4F82-85FC-D4759ACC08DA}"/>
              </a:ext>
            </a:extLst>
          </p:cNvPr>
          <p:cNvSpPr txBox="1"/>
          <p:nvPr/>
        </p:nvSpPr>
        <p:spPr>
          <a:xfrm>
            <a:off x="1095124" y="3587788"/>
            <a:ext cx="6648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Question</a:t>
            </a:r>
            <a:endParaRPr lang="vi-VN" sz="1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85E890-BDBF-49FC-BCEB-4F4F76F9AD57}"/>
              </a:ext>
            </a:extLst>
          </p:cNvPr>
          <p:cNvSpPr txBox="1"/>
          <p:nvPr/>
        </p:nvSpPr>
        <p:spPr>
          <a:xfrm flipH="1">
            <a:off x="1098987" y="3803232"/>
            <a:ext cx="2183091" cy="80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are the benefits offered by company type (i.e. companies with more postings vs. startups)</a:t>
            </a:r>
          </a:p>
        </p:txBody>
      </p:sp>
    </p:spTree>
    <p:extLst>
      <p:ext uri="{BB962C8B-B14F-4D97-AF65-F5344CB8AC3E}">
        <p14:creationId xmlns:p14="http://schemas.microsoft.com/office/powerpoint/2010/main" val="2872771506"/>
      </p:ext>
    </p:extLst>
  </p:cSld>
  <p:clrMapOvr>
    <a:masterClrMapping/>
  </p:clrMapOvr>
  <p:transition spd="slow" advTm="300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E28A-69D3-4163-8DE5-F64C73EF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76340173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2EEDB2-1B12-4C85-83BD-14116C0488A6}"/>
              </a:ext>
            </a:extLst>
          </p:cNvPr>
          <p:cNvSpPr/>
          <p:nvPr/>
        </p:nvSpPr>
        <p:spPr>
          <a:xfrm>
            <a:off x="0" y="0"/>
            <a:ext cx="12192000" cy="1090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94EBD-DCCE-47C3-86D6-02677A9F1D7C}"/>
              </a:ext>
            </a:extLst>
          </p:cNvPr>
          <p:cNvSpPr txBox="1"/>
          <p:nvPr/>
        </p:nvSpPr>
        <p:spPr>
          <a:xfrm>
            <a:off x="1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Motivation &amp; Summary</a:t>
            </a:r>
          </a:p>
          <a:p>
            <a:pPr algn="ctr"/>
            <a:r>
              <a:rPr lang="en-US" sz="2400" dirty="0">
                <a:solidFill>
                  <a:srgbClr val="1AAD96"/>
                </a:solidFill>
                <a:latin typeface="Modern No. 20" panose="02070704070505020303" pitchFamily="18" charset="0"/>
              </a:rPr>
              <a:t>Initial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CE8DF-7C63-4264-877F-3AF50AB98ABB}"/>
              </a:ext>
            </a:extLst>
          </p:cNvPr>
          <p:cNvSpPr txBox="1"/>
          <p:nvPr/>
        </p:nvSpPr>
        <p:spPr>
          <a:xfrm>
            <a:off x="2689999" y="1512774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Hypothesis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A08862-F2BC-4EE1-B7C9-019D1974492B}"/>
              </a:ext>
            </a:extLst>
          </p:cNvPr>
          <p:cNvSpPr txBox="1"/>
          <p:nvPr/>
        </p:nvSpPr>
        <p:spPr>
          <a:xfrm flipH="1">
            <a:off x="2689998" y="1883079"/>
            <a:ext cx="8287237" cy="700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Remote positions have become increasingly common as technology has improved and companies are willing to adopt it.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57CA1F-EFE4-4075-AB8B-6156874F0F44}"/>
              </a:ext>
            </a:extLst>
          </p:cNvPr>
          <p:cNvGrpSpPr/>
          <p:nvPr/>
        </p:nvGrpSpPr>
        <p:grpSpPr>
          <a:xfrm>
            <a:off x="1214765" y="1522291"/>
            <a:ext cx="865576" cy="865576"/>
            <a:chOff x="1214765" y="1522291"/>
            <a:chExt cx="865576" cy="865576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318762A-DBF0-4779-A3E1-B78D8A309179}"/>
                </a:ext>
              </a:extLst>
            </p:cNvPr>
            <p:cNvSpPr/>
            <p:nvPr/>
          </p:nvSpPr>
          <p:spPr>
            <a:xfrm>
              <a:off x="1214765" y="1522291"/>
              <a:ext cx="865576" cy="865576"/>
            </a:xfrm>
            <a:prstGeom prst="arc">
              <a:avLst>
                <a:gd name="adj1" fmla="val 16200000"/>
                <a:gd name="adj2" fmla="val 11692028"/>
              </a:avLst>
            </a:prstGeom>
            <a:ln>
              <a:solidFill>
                <a:srgbClr val="FFC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FB93706-A0BA-45C6-90D1-A6565B6DCDD5}"/>
                </a:ext>
              </a:extLst>
            </p:cNvPr>
            <p:cNvGrpSpPr/>
            <p:nvPr/>
          </p:nvGrpSpPr>
          <p:grpSpPr>
            <a:xfrm>
              <a:off x="1495390" y="1765035"/>
              <a:ext cx="293842" cy="400451"/>
              <a:chOff x="1495390" y="1765035"/>
              <a:chExt cx="293842" cy="400451"/>
            </a:xfrm>
          </p:grpSpPr>
          <p:sp>
            <p:nvSpPr>
              <p:cNvPr id="73" name="Freeform 264">
                <a:extLst>
                  <a:ext uri="{FF2B5EF4-FFF2-40B4-BE49-F238E27FC236}">
                    <a16:creationId xmlns:a16="http://schemas.microsoft.com/office/drawing/2014/main" id="{E931136E-70CF-4360-8882-01A0CBCFA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95390" y="1765035"/>
                <a:ext cx="293842" cy="400451"/>
              </a:xfrm>
              <a:custGeom>
                <a:avLst/>
                <a:gdLst>
                  <a:gd name="T0" fmla="*/ 992 w 2335"/>
                  <a:gd name="T1" fmla="*/ 3118 h 3399"/>
                  <a:gd name="T2" fmla="*/ 1077 w 2335"/>
                  <a:gd name="T3" fmla="*/ 3178 h 3399"/>
                  <a:gd name="T4" fmla="*/ 1197 w 2335"/>
                  <a:gd name="T5" fmla="*/ 3186 h 3399"/>
                  <a:gd name="T6" fmla="*/ 1291 w 2335"/>
                  <a:gd name="T7" fmla="*/ 3168 h 3399"/>
                  <a:gd name="T8" fmla="*/ 1358 w 2335"/>
                  <a:gd name="T9" fmla="*/ 3100 h 3399"/>
                  <a:gd name="T10" fmla="*/ 1509 w 2335"/>
                  <a:gd name="T11" fmla="*/ 2665 h 3399"/>
                  <a:gd name="T12" fmla="*/ 867 w 2335"/>
                  <a:gd name="T13" fmla="*/ 2798 h 3399"/>
                  <a:gd name="T14" fmla="*/ 916 w 2335"/>
                  <a:gd name="T15" fmla="*/ 2951 h 3399"/>
                  <a:gd name="T16" fmla="*/ 1481 w 2335"/>
                  <a:gd name="T17" fmla="*/ 2759 h 3399"/>
                  <a:gd name="T18" fmla="*/ 779 w 2335"/>
                  <a:gd name="T19" fmla="*/ 2512 h 3399"/>
                  <a:gd name="T20" fmla="*/ 1561 w 2335"/>
                  <a:gd name="T21" fmla="*/ 2499 h 3399"/>
                  <a:gd name="T22" fmla="*/ 1090 w 2335"/>
                  <a:gd name="T23" fmla="*/ 216 h 3399"/>
                  <a:gd name="T24" fmla="*/ 796 w 2335"/>
                  <a:gd name="T25" fmla="*/ 288 h 3399"/>
                  <a:gd name="T26" fmla="*/ 546 w 2335"/>
                  <a:gd name="T27" fmla="*/ 443 h 3399"/>
                  <a:gd name="T28" fmla="*/ 356 w 2335"/>
                  <a:gd name="T29" fmla="*/ 665 h 3399"/>
                  <a:gd name="T30" fmla="*/ 240 w 2335"/>
                  <a:gd name="T31" fmla="*/ 939 h 3399"/>
                  <a:gd name="T32" fmla="*/ 215 w 2335"/>
                  <a:gd name="T33" fmla="*/ 1223 h 3399"/>
                  <a:gd name="T34" fmla="*/ 277 w 2335"/>
                  <a:gd name="T35" fmla="*/ 1456 h 3399"/>
                  <a:gd name="T36" fmla="*/ 392 w 2335"/>
                  <a:gd name="T37" fmla="*/ 1702 h 3399"/>
                  <a:gd name="T38" fmla="*/ 557 w 2335"/>
                  <a:gd name="T39" fmla="*/ 2002 h 3399"/>
                  <a:gd name="T40" fmla="*/ 1719 w 2335"/>
                  <a:gd name="T41" fmla="*/ 2116 h 3399"/>
                  <a:gd name="T42" fmla="*/ 1910 w 2335"/>
                  <a:gd name="T43" fmla="*/ 1764 h 3399"/>
                  <a:gd name="T44" fmla="*/ 2034 w 2335"/>
                  <a:gd name="T45" fmla="*/ 1515 h 3399"/>
                  <a:gd name="T46" fmla="*/ 2111 w 2335"/>
                  <a:gd name="T47" fmla="*/ 1279 h 3399"/>
                  <a:gd name="T48" fmla="*/ 2110 w 2335"/>
                  <a:gd name="T49" fmla="*/ 1014 h 3399"/>
                  <a:gd name="T50" fmla="*/ 2016 w 2335"/>
                  <a:gd name="T51" fmla="*/ 729 h 3399"/>
                  <a:gd name="T52" fmla="*/ 1843 w 2335"/>
                  <a:gd name="T53" fmla="*/ 493 h 3399"/>
                  <a:gd name="T54" fmla="*/ 1606 w 2335"/>
                  <a:gd name="T55" fmla="*/ 320 h 3399"/>
                  <a:gd name="T56" fmla="*/ 1322 w 2335"/>
                  <a:gd name="T57" fmla="*/ 225 h 3399"/>
                  <a:gd name="T58" fmla="*/ 1255 w 2335"/>
                  <a:gd name="T59" fmla="*/ 3 h 3399"/>
                  <a:gd name="T60" fmla="*/ 1584 w 2335"/>
                  <a:gd name="T61" fmla="*/ 76 h 3399"/>
                  <a:gd name="T62" fmla="*/ 1870 w 2335"/>
                  <a:gd name="T63" fmla="*/ 235 h 3399"/>
                  <a:gd name="T64" fmla="*/ 2100 w 2335"/>
                  <a:gd name="T65" fmla="*/ 465 h 3399"/>
                  <a:gd name="T66" fmla="*/ 2259 w 2335"/>
                  <a:gd name="T67" fmla="*/ 752 h 3399"/>
                  <a:gd name="T68" fmla="*/ 2332 w 2335"/>
                  <a:gd name="T69" fmla="*/ 1081 h 3399"/>
                  <a:gd name="T70" fmla="*/ 2306 w 2335"/>
                  <a:gd name="T71" fmla="*/ 1383 h 3399"/>
                  <a:gd name="T72" fmla="*/ 2195 w 2335"/>
                  <a:gd name="T73" fmla="*/ 1674 h 3399"/>
                  <a:gd name="T74" fmla="*/ 2043 w 2335"/>
                  <a:gd name="T75" fmla="*/ 1964 h 3399"/>
                  <a:gd name="T76" fmla="*/ 1890 w 2335"/>
                  <a:gd name="T77" fmla="*/ 2246 h 3399"/>
                  <a:gd name="T78" fmla="*/ 1777 w 2335"/>
                  <a:gd name="T79" fmla="*/ 2521 h 3399"/>
                  <a:gd name="T80" fmla="*/ 1697 w 2335"/>
                  <a:gd name="T81" fmla="*/ 2777 h 3399"/>
                  <a:gd name="T82" fmla="*/ 1631 w 2335"/>
                  <a:gd name="T83" fmla="*/ 2993 h 3399"/>
                  <a:gd name="T84" fmla="*/ 1564 w 2335"/>
                  <a:gd name="T85" fmla="*/ 3166 h 3399"/>
                  <a:gd name="T86" fmla="*/ 1476 w 2335"/>
                  <a:gd name="T87" fmla="*/ 3293 h 3399"/>
                  <a:gd name="T88" fmla="*/ 1350 w 2335"/>
                  <a:gd name="T89" fmla="*/ 3371 h 3399"/>
                  <a:gd name="T90" fmla="*/ 1168 w 2335"/>
                  <a:gd name="T91" fmla="*/ 3399 h 3399"/>
                  <a:gd name="T92" fmla="*/ 981 w 2335"/>
                  <a:gd name="T93" fmla="*/ 3369 h 3399"/>
                  <a:gd name="T94" fmla="*/ 853 w 2335"/>
                  <a:gd name="T95" fmla="*/ 3284 h 3399"/>
                  <a:gd name="T96" fmla="*/ 764 w 2335"/>
                  <a:gd name="T97" fmla="*/ 3147 h 3399"/>
                  <a:gd name="T98" fmla="*/ 694 w 2335"/>
                  <a:gd name="T99" fmla="*/ 2959 h 3399"/>
                  <a:gd name="T100" fmla="*/ 624 w 2335"/>
                  <a:gd name="T101" fmla="*/ 2725 h 3399"/>
                  <a:gd name="T102" fmla="*/ 534 w 2335"/>
                  <a:gd name="T103" fmla="*/ 2448 h 3399"/>
                  <a:gd name="T104" fmla="*/ 401 w 2335"/>
                  <a:gd name="T105" fmla="*/ 2159 h 3399"/>
                  <a:gd name="T106" fmla="*/ 234 w 2335"/>
                  <a:gd name="T107" fmla="*/ 1857 h 3399"/>
                  <a:gd name="T108" fmla="*/ 86 w 2335"/>
                  <a:gd name="T109" fmla="*/ 1550 h 3399"/>
                  <a:gd name="T110" fmla="*/ 4 w 2335"/>
                  <a:gd name="T111" fmla="*/ 1244 h 3399"/>
                  <a:gd name="T112" fmla="*/ 28 w 2335"/>
                  <a:gd name="T113" fmla="*/ 913 h 3399"/>
                  <a:gd name="T114" fmla="*/ 145 w 2335"/>
                  <a:gd name="T115" fmla="*/ 602 h 3399"/>
                  <a:gd name="T116" fmla="*/ 342 w 2335"/>
                  <a:gd name="T117" fmla="*/ 342 h 3399"/>
                  <a:gd name="T118" fmla="*/ 602 w 2335"/>
                  <a:gd name="T119" fmla="*/ 146 h 3399"/>
                  <a:gd name="T120" fmla="*/ 912 w 2335"/>
                  <a:gd name="T121" fmla="*/ 28 h 3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5" h="3399">
                    <a:moveTo>
                      <a:pt x="1406" y="2997"/>
                    </a:moveTo>
                    <a:lnTo>
                      <a:pt x="955" y="3053"/>
                    </a:lnTo>
                    <a:lnTo>
                      <a:pt x="974" y="3089"/>
                    </a:lnTo>
                    <a:lnTo>
                      <a:pt x="992" y="3118"/>
                    </a:lnTo>
                    <a:lnTo>
                      <a:pt x="1011" y="3141"/>
                    </a:lnTo>
                    <a:lnTo>
                      <a:pt x="1031" y="3158"/>
                    </a:lnTo>
                    <a:lnTo>
                      <a:pt x="1053" y="3170"/>
                    </a:lnTo>
                    <a:lnTo>
                      <a:pt x="1077" y="3178"/>
                    </a:lnTo>
                    <a:lnTo>
                      <a:pt x="1104" y="3183"/>
                    </a:lnTo>
                    <a:lnTo>
                      <a:pt x="1133" y="3186"/>
                    </a:lnTo>
                    <a:lnTo>
                      <a:pt x="1168" y="3186"/>
                    </a:lnTo>
                    <a:lnTo>
                      <a:pt x="1197" y="3186"/>
                    </a:lnTo>
                    <a:lnTo>
                      <a:pt x="1224" y="3185"/>
                    </a:lnTo>
                    <a:lnTo>
                      <a:pt x="1248" y="3181"/>
                    </a:lnTo>
                    <a:lnTo>
                      <a:pt x="1270" y="3176"/>
                    </a:lnTo>
                    <a:lnTo>
                      <a:pt x="1291" y="3168"/>
                    </a:lnTo>
                    <a:lnTo>
                      <a:pt x="1309" y="3157"/>
                    </a:lnTo>
                    <a:lnTo>
                      <a:pt x="1326" y="3142"/>
                    </a:lnTo>
                    <a:lnTo>
                      <a:pt x="1343" y="3124"/>
                    </a:lnTo>
                    <a:lnTo>
                      <a:pt x="1358" y="3100"/>
                    </a:lnTo>
                    <a:lnTo>
                      <a:pt x="1374" y="3072"/>
                    </a:lnTo>
                    <a:lnTo>
                      <a:pt x="1389" y="3037"/>
                    </a:lnTo>
                    <a:lnTo>
                      <a:pt x="1406" y="2997"/>
                    </a:lnTo>
                    <a:close/>
                    <a:moveTo>
                      <a:pt x="1509" y="2665"/>
                    </a:moveTo>
                    <a:lnTo>
                      <a:pt x="852" y="2747"/>
                    </a:lnTo>
                    <a:lnTo>
                      <a:pt x="852" y="2749"/>
                    </a:lnTo>
                    <a:lnTo>
                      <a:pt x="853" y="2751"/>
                    </a:lnTo>
                    <a:lnTo>
                      <a:pt x="867" y="2798"/>
                    </a:lnTo>
                    <a:lnTo>
                      <a:pt x="880" y="2841"/>
                    </a:lnTo>
                    <a:lnTo>
                      <a:pt x="893" y="2882"/>
                    </a:lnTo>
                    <a:lnTo>
                      <a:pt x="905" y="2917"/>
                    </a:lnTo>
                    <a:lnTo>
                      <a:pt x="916" y="2951"/>
                    </a:lnTo>
                    <a:lnTo>
                      <a:pt x="1443" y="2886"/>
                    </a:lnTo>
                    <a:lnTo>
                      <a:pt x="1455" y="2847"/>
                    </a:lnTo>
                    <a:lnTo>
                      <a:pt x="1468" y="2804"/>
                    </a:lnTo>
                    <a:lnTo>
                      <a:pt x="1481" y="2759"/>
                    </a:lnTo>
                    <a:lnTo>
                      <a:pt x="1495" y="2713"/>
                    </a:lnTo>
                    <a:lnTo>
                      <a:pt x="1509" y="2665"/>
                    </a:lnTo>
                    <a:close/>
                    <a:moveTo>
                      <a:pt x="755" y="2443"/>
                    </a:moveTo>
                    <a:lnTo>
                      <a:pt x="779" y="2512"/>
                    </a:lnTo>
                    <a:lnTo>
                      <a:pt x="801" y="2580"/>
                    </a:lnTo>
                    <a:lnTo>
                      <a:pt x="821" y="2645"/>
                    </a:lnTo>
                    <a:lnTo>
                      <a:pt x="1542" y="2555"/>
                    </a:lnTo>
                    <a:lnTo>
                      <a:pt x="1561" y="2499"/>
                    </a:lnTo>
                    <a:lnTo>
                      <a:pt x="1580" y="2443"/>
                    </a:lnTo>
                    <a:lnTo>
                      <a:pt x="755" y="2443"/>
                    </a:lnTo>
                    <a:close/>
                    <a:moveTo>
                      <a:pt x="1168" y="213"/>
                    </a:moveTo>
                    <a:lnTo>
                      <a:pt x="1090" y="216"/>
                    </a:lnTo>
                    <a:lnTo>
                      <a:pt x="1013" y="225"/>
                    </a:lnTo>
                    <a:lnTo>
                      <a:pt x="938" y="240"/>
                    </a:lnTo>
                    <a:lnTo>
                      <a:pt x="866" y="262"/>
                    </a:lnTo>
                    <a:lnTo>
                      <a:pt x="796" y="288"/>
                    </a:lnTo>
                    <a:lnTo>
                      <a:pt x="728" y="320"/>
                    </a:lnTo>
                    <a:lnTo>
                      <a:pt x="664" y="356"/>
                    </a:lnTo>
                    <a:lnTo>
                      <a:pt x="604" y="398"/>
                    </a:lnTo>
                    <a:lnTo>
                      <a:pt x="546" y="443"/>
                    </a:lnTo>
                    <a:lnTo>
                      <a:pt x="493" y="493"/>
                    </a:lnTo>
                    <a:lnTo>
                      <a:pt x="443" y="547"/>
                    </a:lnTo>
                    <a:lnTo>
                      <a:pt x="397" y="604"/>
                    </a:lnTo>
                    <a:lnTo>
                      <a:pt x="356" y="665"/>
                    </a:lnTo>
                    <a:lnTo>
                      <a:pt x="319" y="729"/>
                    </a:lnTo>
                    <a:lnTo>
                      <a:pt x="288" y="796"/>
                    </a:lnTo>
                    <a:lnTo>
                      <a:pt x="262" y="867"/>
                    </a:lnTo>
                    <a:lnTo>
                      <a:pt x="240" y="939"/>
                    </a:lnTo>
                    <a:lnTo>
                      <a:pt x="225" y="1014"/>
                    </a:lnTo>
                    <a:lnTo>
                      <a:pt x="216" y="1090"/>
                    </a:lnTo>
                    <a:lnTo>
                      <a:pt x="213" y="1169"/>
                    </a:lnTo>
                    <a:lnTo>
                      <a:pt x="215" y="1223"/>
                    </a:lnTo>
                    <a:lnTo>
                      <a:pt x="224" y="1280"/>
                    </a:lnTo>
                    <a:lnTo>
                      <a:pt x="237" y="1337"/>
                    </a:lnTo>
                    <a:lnTo>
                      <a:pt x="255" y="1396"/>
                    </a:lnTo>
                    <a:lnTo>
                      <a:pt x="277" y="1456"/>
                    </a:lnTo>
                    <a:lnTo>
                      <a:pt x="302" y="1516"/>
                    </a:lnTo>
                    <a:lnTo>
                      <a:pt x="329" y="1578"/>
                    </a:lnTo>
                    <a:lnTo>
                      <a:pt x="359" y="1639"/>
                    </a:lnTo>
                    <a:lnTo>
                      <a:pt x="392" y="1702"/>
                    </a:lnTo>
                    <a:lnTo>
                      <a:pt x="425" y="1764"/>
                    </a:lnTo>
                    <a:lnTo>
                      <a:pt x="459" y="1827"/>
                    </a:lnTo>
                    <a:lnTo>
                      <a:pt x="494" y="1889"/>
                    </a:lnTo>
                    <a:lnTo>
                      <a:pt x="557" y="2002"/>
                    </a:lnTo>
                    <a:lnTo>
                      <a:pt x="617" y="2116"/>
                    </a:lnTo>
                    <a:lnTo>
                      <a:pt x="673" y="2230"/>
                    </a:lnTo>
                    <a:lnTo>
                      <a:pt x="1664" y="2230"/>
                    </a:lnTo>
                    <a:lnTo>
                      <a:pt x="1719" y="2116"/>
                    </a:lnTo>
                    <a:lnTo>
                      <a:pt x="1779" y="2002"/>
                    </a:lnTo>
                    <a:lnTo>
                      <a:pt x="1841" y="1890"/>
                    </a:lnTo>
                    <a:lnTo>
                      <a:pt x="1876" y="1827"/>
                    </a:lnTo>
                    <a:lnTo>
                      <a:pt x="1910" y="1764"/>
                    </a:lnTo>
                    <a:lnTo>
                      <a:pt x="1943" y="1702"/>
                    </a:lnTo>
                    <a:lnTo>
                      <a:pt x="1976" y="1639"/>
                    </a:lnTo>
                    <a:lnTo>
                      <a:pt x="2006" y="1577"/>
                    </a:lnTo>
                    <a:lnTo>
                      <a:pt x="2034" y="1515"/>
                    </a:lnTo>
                    <a:lnTo>
                      <a:pt x="2059" y="1454"/>
                    </a:lnTo>
                    <a:lnTo>
                      <a:pt x="2081" y="1395"/>
                    </a:lnTo>
                    <a:lnTo>
                      <a:pt x="2098" y="1336"/>
                    </a:lnTo>
                    <a:lnTo>
                      <a:pt x="2111" y="1279"/>
                    </a:lnTo>
                    <a:lnTo>
                      <a:pt x="2120" y="1223"/>
                    </a:lnTo>
                    <a:lnTo>
                      <a:pt x="2123" y="1169"/>
                    </a:lnTo>
                    <a:lnTo>
                      <a:pt x="2120" y="1090"/>
                    </a:lnTo>
                    <a:lnTo>
                      <a:pt x="2110" y="1014"/>
                    </a:lnTo>
                    <a:lnTo>
                      <a:pt x="2095" y="939"/>
                    </a:lnTo>
                    <a:lnTo>
                      <a:pt x="2074" y="867"/>
                    </a:lnTo>
                    <a:lnTo>
                      <a:pt x="2047" y="796"/>
                    </a:lnTo>
                    <a:lnTo>
                      <a:pt x="2016" y="729"/>
                    </a:lnTo>
                    <a:lnTo>
                      <a:pt x="1980" y="665"/>
                    </a:lnTo>
                    <a:lnTo>
                      <a:pt x="1939" y="604"/>
                    </a:lnTo>
                    <a:lnTo>
                      <a:pt x="1892" y="547"/>
                    </a:lnTo>
                    <a:lnTo>
                      <a:pt x="1843" y="493"/>
                    </a:lnTo>
                    <a:lnTo>
                      <a:pt x="1789" y="443"/>
                    </a:lnTo>
                    <a:lnTo>
                      <a:pt x="1731" y="398"/>
                    </a:lnTo>
                    <a:lnTo>
                      <a:pt x="1671" y="356"/>
                    </a:lnTo>
                    <a:lnTo>
                      <a:pt x="1606" y="320"/>
                    </a:lnTo>
                    <a:lnTo>
                      <a:pt x="1539" y="288"/>
                    </a:lnTo>
                    <a:lnTo>
                      <a:pt x="1469" y="262"/>
                    </a:lnTo>
                    <a:lnTo>
                      <a:pt x="1397" y="240"/>
                    </a:lnTo>
                    <a:lnTo>
                      <a:pt x="1322" y="225"/>
                    </a:lnTo>
                    <a:lnTo>
                      <a:pt x="1246" y="216"/>
                    </a:lnTo>
                    <a:lnTo>
                      <a:pt x="1168" y="213"/>
                    </a:lnTo>
                    <a:close/>
                    <a:moveTo>
                      <a:pt x="1168" y="0"/>
                    </a:moveTo>
                    <a:lnTo>
                      <a:pt x="1255" y="3"/>
                    </a:lnTo>
                    <a:lnTo>
                      <a:pt x="1341" y="13"/>
                    </a:lnTo>
                    <a:lnTo>
                      <a:pt x="1423" y="28"/>
                    </a:lnTo>
                    <a:lnTo>
                      <a:pt x="1504" y="49"/>
                    </a:lnTo>
                    <a:lnTo>
                      <a:pt x="1584" y="76"/>
                    </a:lnTo>
                    <a:lnTo>
                      <a:pt x="1660" y="109"/>
                    </a:lnTo>
                    <a:lnTo>
                      <a:pt x="1733" y="146"/>
                    </a:lnTo>
                    <a:lnTo>
                      <a:pt x="1803" y="188"/>
                    </a:lnTo>
                    <a:lnTo>
                      <a:pt x="1870" y="235"/>
                    </a:lnTo>
                    <a:lnTo>
                      <a:pt x="1933" y="287"/>
                    </a:lnTo>
                    <a:lnTo>
                      <a:pt x="1993" y="342"/>
                    </a:lnTo>
                    <a:lnTo>
                      <a:pt x="2048" y="402"/>
                    </a:lnTo>
                    <a:lnTo>
                      <a:pt x="2100" y="465"/>
                    </a:lnTo>
                    <a:lnTo>
                      <a:pt x="2147" y="532"/>
                    </a:lnTo>
                    <a:lnTo>
                      <a:pt x="2189" y="602"/>
                    </a:lnTo>
                    <a:lnTo>
                      <a:pt x="2226" y="676"/>
                    </a:lnTo>
                    <a:lnTo>
                      <a:pt x="2259" y="752"/>
                    </a:lnTo>
                    <a:lnTo>
                      <a:pt x="2286" y="831"/>
                    </a:lnTo>
                    <a:lnTo>
                      <a:pt x="2307" y="913"/>
                    </a:lnTo>
                    <a:lnTo>
                      <a:pt x="2323" y="996"/>
                    </a:lnTo>
                    <a:lnTo>
                      <a:pt x="2332" y="1081"/>
                    </a:lnTo>
                    <a:lnTo>
                      <a:pt x="2335" y="1169"/>
                    </a:lnTo>
                    <a:lnTo>
                      <a:pt x="2332" y="1239"/>
                    </a:lnTo>
                    <a:lnTo>
                      <a:pt x="2322" y="1311"/>
                    </a:lnTo>
                    <a:lnTo>
                      <a:pt x="2306" y="1383"/>
                    </a:lnTo>
                    <a:lnTo>
                      <a:pt x="2284" y="1456"/>
                    </a:lnTo>
                    <a:lnTo>
                      <a:pt x="2259" y="1528"/>
                    </a:lnTo>
                    <a:lnTo>
                      <a:pt x="2228" y="1601"/>
                    </a:lnTo>
                    <a:lnTo>
                      <a:pt x="2195" y="1674"/>
                    </a:lnTo>
                    <a:lnTo>
                      <a:pt x="2159" y="1747"/>
                    </a:lnTo>
                    <a:lnTo>
                      <a:pt x="2122" y="1819"/>
                    </a:lnTo>
                    <a:lnTo>
                      <a:pt x="2083" y="1891"/>
                    </a:lnTo>
                    <a:lnTo>
                      <a:pt x="2043" y="1964"/>
                    </a:lnTo>
                    <a:lnTo>
                      <a:pt x="2003" y="2035"/>
                    </a:lnTo>
                    <a:lnTo>
                      <a:pt x="1964" y="2106"/>
                    </a:lnTo>
                    <a:lnTo>
                      <a:pt x="1926" y="2177"/>
                    </a:lnTo>
                    <a:lnTo>
                      <a:pt x="1890" y="2246"/>
                    </a:lnTo>
                    <a:lnTo>
                      <a:pt x="1857" y="2316"/>
                    </a:lnTo>
                    <a:lnTo>
                      <a:pt x="1827" y="2383"/>
                    </a:lnTo>
                    <a:lnTo>
                      <a:pt x="1801" y="2450"/>
                    </a:lnTo>
                    <a:lnTo>
                      <a:pt x="1777" y="2521"/>
                    </a:lnTo>
                    <a:lnTo>
                      <a:pt x="1754" y="2588"/>
                    </a:lnTo>
                    <a:lnTo>
                      <a:pt x="1733" y="2653"/>
                    </a:lnTo>
                    <a:lnTo>
                      <a:pt x="1715" y="2716"/>
                    </a:lnTo>
                    <a:lnTo>
                      <a:pt x="1697" y="2777"/>
                    </a:lnTo>
                    <a:lnTo>
                      <a:pt x="1680" y="2835"/>
                    </a:lnTo>
                    <a:lnTo>
                      <a:pt x="1664" y="2890"/>
                    </a:lnTo>
                    <a:lnTo>
                      <a:pt x="1648" y="2943"/>
                    </a:lnTo>
                    <a:lnTo>
                      <a:pt x="1631" y="2993"/>
                    </a:lnTo>
                    <a:lnTo>
                      <a:pt x="1616" y="3041"/>
                    </a:lnTo>
                    <a:lnTo>
                      <a:pt x="1600" y="3086"/>
                    </a:lnTo>
                    <a:lnTo>
                      <a:pt x="1583" y="3127"/>
                    </a:lnTo>
                    <a:lnTo>
                      <a:pt x="1564" y="3166"/>
                    </a:lnTo>
                    <a:lnTo>
                      <a:pt x="1545" y="3203"/>
                    </a:lnTo>
                    <a:lnTo>
                      <a:pt x="1524" y="3236"/>
                    </a:lnTo>
                    <a:lnTo>
                      <a:pt x="1501" y="3266"/>
                    </a:lnTo>
                    <a:lnTo>
                      <a:pt x="1476" y="3293"/>
                    </a:lnTo>
                    <a:lnTo>
                      <a:pt x="1449" y="3318"/>
                    </a:lnTo>
                    <a:lnTo>
                      <a:pt x="1419" y="3339"/>
                    </a:lnTo>
                    <a:lnTo>
                      <a:pt x="1386" y="3357"/>
                    </a:lnTo>
                    <a:lnTo>
                      <a:pt x="1350" y="3371"/>
                    </a:lnTo>
                    <a:lnTo>
                      <a:pt x="1310" y="3383"/>
                    </a:lnTo>
                    <a:lnTo>
                      <a:pt x="1267" y="3392"/>
                    </a:lnTo>
                    <a:lnTo>
                      <a:pt x="1219" y="3396"/>
                    </a:lnTo>
                    <a:lnTo>
                      <a:pt x="1168" y="3399"/>
                    </a:lnTo>
                    <a:lnTo>
                      <a:pt x="1115" y="3396"/>
                    </a:lnTo>
                    <a:lnTo>
                      <a:pt x="1066" y="3391"/>
                    </a:lnTo>
                    <a:lnTo>
                      <a:pt x="1021" y="3382"/>
                    </a:lnTo>
                    <a:lnTo>
                      <a:pt x="981" y="3369"/>
                    </a:lnTo>
                    <a:lnTo>
                      <a:pt x="944" y="3353"/>
                    </a:lnTo>
                    <a:lnTo>
                      <a:pt x="911" y="3333"/>
                    </a:lnTo>
                    <a:lnTo>
                      <a:pt x="880" y="3311"/>
                    </a:lnTo>
                    <a:lnTo>
                      <a:pt x="853" y="3284"/>
                    </a:lnTo>
                    <a:lnTo>
                      <a:pt x="828" y="3255"/>
                    </a:lnTo>
                    <a:lnTo>
                      <a:pt x="804" y="3221"/>
                    </a:lnTo>
                    <a:lnTo>
                      <a:pt x="784" y="3186"/>
                    </a:lnTo>
                    <a:lnTo>
                      <a:pt x="764" y="3147"/>
                    </a:lnTo>
                    <a:lnTo>
                      <a:pt x="746" y="3104"/>
                    </a:lnTo>
                    <a:lnTo>
                      <a:pt x="727" y="3059"/>
                    </a:lnTo>
                    <a:lnTo>
                      <a:pt x="711" y="3011"/>
                    </a:lnTo>
                    <a:lnTo>
                      <a:pt x="694" y="2959"/>
                    </a:lnTo>
                    <a:lnTo>
                      <a:pt x="677" y="2904"/>
                    </a:lnTo>
                    <a:lnTo>
                      <a:pt x="660" y="2848"/>
                    </a:lnTo>
                    <a:lnTo>
                      <a:pt x="643" y="2788"/>
                    </a:lnTo>
                    <a:lnTo>
                      <a:pt x="624" y="2725"/>
                    </a:lnTo>
                    <a:lnTo>
                      <a:pt x="604" y="2660"/>
                    </a:lnTo>
                    <a:lnTo>
                      <a:pt x="583" y="2592"/>
                    </a:lnTo>
                    <a:lnTo>
                      <a:pt x="559" y="2522"/>
                    </a:lnTo>
                    <a:lnTo>
                      <a:pt x="534" y="2448"/>
                    </a:lnTo>
                    <a:lnTo>
                      <a:pt x="506" y="2378"/>
                    </a:lnTo>
                    <a:lnTo>
                      <a:pt x="474" y="2306"/>
                    </a:lnTo>
                    <a:lnTo>
                      <a:pt x="439" y="2233"/>
                    </a:lnTo>
                    <a:lnTo>
                      <a:pt x="401" y="2159"/>
                    </a:lnTo>
                    <a:lnTo>
                      <a:pt x="359" y="2084"/>
                    </a:lnTo>
                    <a:lnTo>
                      <a:pt x="318" y="2009"/>
                    </a:lnTo>
                    <a:lnTo>
                      <a:pt x="276" y="1933"/>
                    </a:lnTo>
                    <a:lnTo>
                      <a:pt x="234" y="1857"/>
                    </a:lnTo>
                    <a:lnTo>
                      <a:pt x="193" y="1781"/>
                    </a:lnTo>
                    <a:lnTo>
                      <a:pt x="154" y="1704"/>
                    </a:lnTo>
                    <a:lnTo>
                      <a:pt x="118" y="1627"/>
                    </a:lnTo>
                    <a:lnTo>
                      <a:pt x="86" y="1550"/>
                    </a:lnTo>
                    <a:lnTo>
                      <a:pt x="56" y="1474"/>
                    </a:lnTo>
                    <a:lnTo>
                      <a:pt x="33" y="1397"/>
                    </a:lnTo>
                    <a:lnTo>
                      <a:pt x="15" y="1320"/>
                    </a:lnTo>
                    <a:lnTo>
                      <a:pt x="4" y="1244"/>
                    </a:lnTo>
                    <a:lnTo>
                      <a:pt x="0" y="1169"/>
                    </a:lnTo>
                    <a:lnTo>
                      <a:pt x="3" y="1081"/>
                    </a:lnTo>
                    <a:lnTo>
                      <a:pt x="13" y="996"/>
                    </a:lnTo>
                    <a:lnTo>
                      <a:pt x="28" y="913"/>
                    </a:lnTo>
                    <a:lnTo>
                      <a:pt x="50" y="831"/>
                    </a:lnTo>
                    <a:lnTo>
                      <a:pt x="76" y="752"/>
                    </a:lnTo>
                    <a:lnTo>
                      <a:pt x="109" y="676"/>
                    </a:lnTo>
                    <a:lnTo>
                      <a:pt x="145" y="602"/>
                    </a:lnTo>
                    <a:lnTo>
                      <a:pt x="188" y="532"/>
                    </a:lnTo>
                    <a:lnTo>
                      <a:pt x="234" y="465"/>
                    </a:lnTo>
                    <a:lnTo>
                      <a:pt x="287" y="402"/>
                    </a:lnTo>
                    <a:lnTo>
                      <a:pt x="342" y="342"/>
                    </a:lnTo>
                    <a:lnTo>
                      <a:pt x="402" y="287"/>
                    </a:lnTo>
                    <a:lnTo>
                      <a:pt x="465" y="235"/>
                    </a:lnTo>
                    <a:lnTo>
                      <a:pt x="532" y="188"/>
                    </a:lnTo>
                    <a:lnTo>
                      <a:pt x="602" y="146"/>
                    </a:lnTo>
                    <a:lnTo>
                      <a:pt x="675" y="109"/>
                    </a:lnTo>
                    <a:lnTo>
                      <a:pt x="751" y="76"/>
                    </a:lnTo>
                    <a:lnTo>
                      <a:pt x="830" y="49"/>
                    </a:lnTo>
                    <a:lnTo>
                      <a:pt x="912" y="28"/>
                    </a:lnTo>
                    <a:lnTo>
                      <a:pt x="995" y="13"/>
                    </a:lnTo>
                    <a:lnTo>
                      <a:pt x="1080" y="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4" name="Freeform 265">
                <a:extLst>
                  <a:ext uri="{FF2B5EF4-FFF2-40B4-BE49-F238E27FC236}">
                    <a16:creationId xmlns:a16="http://schemas.microsoft.com/office/drawing/2014/main" id="{89E00006-AC34-4FA6-8210-33F0B09C1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15" y="1827495"/>
                <a:ext cx="86869" cy="81316"/>
              </a:xfrm>
              <a:custGeom>
                <a:avLst/>
                <a:gdLst>
                  <a:gd name="T0" fmla="*/ 637 w 689"/>
                  <a:gd name="T1" fmla="*/ 0 h 690"/>
                  <a:gd name="T2" fmla="*/ 653 w 689"/>
                  <a:gd name="T3" fmla="*/ 2 h 690"/>
                  <a:gd name="T4" fmla="*/ 667 w 689"/>
                  <a:gd name="T5" fmla="*/ 10 h 690"/>
                  <a:gd name="T6" fmla="*/ 679 w 689"/>
                  <a:gd name="T7" fmla="*/ 22 h 690"/>
                  <a:gd name="T8" fmla="*/ 687 w 689"/>
                  <a:gd name="T9" fmla="*/ 36 h 690"/>
                  <a:gd name="T10" fmla="*/ 689 w 689"/>
                  <a:gd name="T11" fmla="*/ 52 h 690"/>
                  <a:gd name="T12" fmla="*/ 687 w 689"/>
                  <a:gd name="T13" fmla="*/ 70 h 690"/>
                  <a:gd name="T14" fmla="*/ 679 w 689"/>
                  <a:gd name="T15" fmla="*/ 85 h 690"/>
                  <a:gd name="T16" fmla="*/ 667 w 689"/>
                  <a:gd name="T17" fmla="*/ 96 h 690"/>
                  <a:gd name="T18" fmla="*/ 653 w 689"/>
                  <a:gd name="T19" fmla="*/ 103 h 690"/>
                  <a:gd name="T20" fmla="*/ 637 w 689"/>
                  <a:gd name="T21" fmla="*/ 107 h 690"/>
                  <a:gd name="T22" fmla="*/ 578 w 689"/>
                  <a:gd name="T23" fmla="*/ 110 h 690"/>
                  <a:gd name="T24" fmla="*/ 523 w 689"/>
                  <a:gd name="T25" fmla="*/ 119 h 690"/>
                  <a:gd name="T26" fmla="*/ 469 w 689"/>
                  <a:gd name="T27" fmla="*/ 134 h 690"/>
                  <a:gd name="T28" fmla="*/ 418 w 689"/>
                  <a:gd name="T29" fmla="*/ 153 h 690"/>
                  <a:gd name="T30" fmla="*/ 369 w 689"/>
                  <a:gd name="T31" fmla="*/ 178 h 690"/>
                  <a:gd name="T32" fmla="*/ 323 w 689"/>
                  <a:gd name="T33" fmla="*/ 209 h 690"/>
                  <a:gd name="T34" fmla="*/ 281 w 689"/>
                  <a:gd name="T35" fmla="*/ 244 h 690"/>
                  <a:gd name="T36" fmla="*/ 243 w 689"/>
                  <a:gd name="T37" fmla="*/ 282 h 690"/>
                  <a:gd name="T38" fmla="*/ 208 w 689"/>
                  <a:gd name="T39" fmla="*/ 324 h 690"/>
                  <a:gd name="T40" fmla="*/ 179 w 689"/>
                  <a:gd name="T41" fmla="*/ 370 h 690"/>
                  <a:gd name="T42" fmla="*/ 153 w 689"/>
                  <a:gd name="T43" fmla="*/ 418 h 690"/>
                  <a:gd name="T44" fmla="*/ 133 w 689"/>
                  <a:gd name="T45" fmla="*/ 469 h 690"/>
                  <a:gd name="T46" fmla="*/ 118 w 689"/>
                  <a:gd name="T47" fmla="*/ 524 h 690"/>
                  <a:gd name="T48" fmla="*/ 109 w 689"/>
                  <a:gd name="T49" fmla="*/ 579 h 690"/>
                  <a:gd name="T50" fmla="*/ 106 w 689"/>
                  <a:gd name="T51" fmla="*/ 638 h 690"/>
                  <a:gd name="T52" fmla="*/ 103 w 689"/>
                  <a:gd name="T53" fmla="*/ 654 h 690"/>
                  <a:gd name="T54" fmla="*/ 95 w 689"/>
                  <a:gd name="T55" fmla="*/ 668 h 690"/>
                  <a:gd name="T56" fmla="*/ 84 w 689"/>
                  <a:gd name="T57" fmla="*/ 680 h 690"/>
                  <a:gd name="T58" fmla="*/ 69 w 689"/>
                  <a:gd name="T59" fmla="*/ 688 h 690"/>
                  <a:gd name="T60" fmla="*/ 53 w 689"/>
                  <a:gd name="T61" fmla="*/ 690 h 690"/>
                  <a:gd name="T62" fmla="*/ 36 w 689"/>
                  <a:gd name="T63" fmla="*/ 688 h 690"/>
                  <a:gd name="T64" fmla="*/ 21 w 689"/>
                  <a:gd name="T65" fmla="*/ 680 h 690"/>
                  <a:gd name="T66" fmla="*/ 10 w 689"/>
                  <a:gd name="T67" fmla="*/ 668 h 690"/>
                  <a:gd name="T68" fmla="*/ 2 w 689"/>
                  <a:gd name="T69" fmla="*/ 654 h 690"/>
                  <a:gd name="T70" fmla="*/ 0 w 689"/>
                  <a:gd name="T71" fmla="*/ 638 h 690"/>
                  <a:gd name="T72" fmla="*/ 3 w 689"/>
                  <a:gd name="T73" fmla="*/ 573 h 690"/>
                  <a:gd name="T74" fmla="*/ 13 w 689"/>
                  <a:gd name="T75" fmla="*/ 509 h 690"/>
                  <a:gd name="T76" fmla="*/ 28 w 689"/>
                  <a:gd name="T77" fmla="*/ 448 h 690"/>
                  <a:gd name="T78" fmla="*/ 50 w 689"/>
                  <a:gd name="T79" fmla="*/ 389 h 690"/>
                  <a:gd name="T80" fmla="*/ 77 w 689"/>
                  <a:gd name="T81" fmla="*/ 334 h 690"/>
                  <a:gd name="T82" fmla="*/ 108 w 689"/>
                  <a:gd name="T83" fmla="*/ 282 h 690"/>
                  <a:gd name="T84" fmla="*/ 145 w 689"/>
                  <a:gd name="T85" fmla="*/ 232 h 690"/>
                  <a:gd name="T86" fmla="*/ 186 w 689"/>
                  <a:gd name="T87" fmla="*/ 187 h 690"/>
                  <a:gd name="T88" fmla="*/ 232 w 689"/>
                  <a:gd name="T89" fmla="*/ 146 h 690"/>
                  <a:gd name="T90" fmla="*/ 281 w 689"/>
                  <a:gd name="T91" fmla="*/ 109 h 690"/>
                  <a:gd name="T92" fmla="*/ 333 w 689"/>
                  <a:gd name="T93" fmla="*/ 77 h 690"/>
                  <a:gd name="T94" fmla="*/ 388 w 689"/>
                  <a:gd name="T95" fmla="*/ 50 h 690"/>
                  <a:gd name="T96" fmla="*/ 447 w 689"/>
                  <a:gd name="T97" fmla="*/ 29 h 690"/>
                  <a:gd name="T98" fmla="*/ 509 w 689"/>
                  <a:gd name="T99" fmla="*/ 13 h 690"/>
                  <a:gd name="T100" fmla="*/ 572 w 689"/>
                  <a:gd name="T101" fmla="*/ 4 h 690"/>
                  <a:gd name="T102" fmla="*/ 637 w 689"/>
                  <a:gd name="T103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9" h="690">
                    <a:moveTo>
                      <a:pt x="637" y="0"/>
                    </a:moveTo>
                    <a:lnTo>
                      <a:pt x="653" y="2"/>
                    </a:lnTo>
                    <a:lnTo>
                      <a:pt x="667" y="10"/>
                    </a:lnTo>
                    <a:lnTo>
                      <a:pt x="679" y="22"/>
                    </a:lnTo>
                    <a:lnTo>
                      <a:pt x="687" y="36"/>
                    </a:lnTo>
                    <a:lnTo>
                      <a:pt x="689" y="52"/>
                    </a:lnTo>
                    <a:lnTo>
                      <a:pt x="687" y="70"/>
                    </a:lnTo>
                    <a:lnTo>
                      <a:pt x="679" y="85"/>
                    </a:lnTo>
                    <a:lnTo>
                      <a:pt x="667" y="96"/>
                    </a:lnTo>
                    <a:lnTo>
                      <a:pt x="653" y="103"/>
                    </a:lnTo>
                    <a:lnTo>
                      <a:pt x="637" y="107"/>
                    </a:lnTo>
                    <a:lnTo>
                      <a:pt x="578" y="110"/>
                    </a:lnTo>
                    <a:lnTo>
                      <a:pt x="523" y="119"/>
                    </a:lnTo>
                    <a:lnTo>
                      <a:pt x="469" y="134"/>
                    </a:lnTo>
                    <a:lnTo>
                      <a:pt x="418" y="153"/>
                    </a:lnTo>
                    <a:lnTo>
                      <a:pt x="369" y="178"/>
                    </a:lnTo>
                    <a:lnTo>
                      <a:pt x="323" y="209"/>
                    </a:lnTo>
                    <a:lnTo>
                      <a:pt x="281" y="244"/>
                    </a:lnTo>
                    <a:lnTo>
                      <a:pt x="243" y="282"/>
                    </a:lnTo>
                    <a:lnTo>
                      <a:pt x="208" y="324"/>
                    </a:lnTo>
                    <a:lnTo>
                      <a:pt x="179" y="370"/>
                    </a:lnTo>
                    <a:lnTo>
                      <a:pt x="153" y="418"/>
                    </a:lnTo>
                    <a:lnTo>
                      <a:pt x="133" y="469"/>
                    </a:lnTo>
                    <a:lnTo>
                      <a:pt x="118" y="524"/>
                    </a:lnTo>
                    <a:lnTo>
                      <a:pt x="109" y="579"/>
                    </a:lnTo>
                    <a:lnTo>
                      <a:pt x="106" y="638"/>
                    </a:lnTo>
                    <a:lnTo>
                      <a:pt x="103" y="654"/>
                    </a:lnTo>
                    <a:lnTo>
                      <a:pt x="95" y="668"/>
                    </a:lnTo>
                    <a:lnTo>
                      <a:pt x="84" y="680"/>
                    </a:lnTo>
                    <a:lnTo>
                      <a:pt x="69" y="688"/>
                    </a:lnTo>
                    <a:lnTo>
                      <a:pt x="53" y="690"/>
                    </a:lnTo>
                    <a:lnTo>
                      <a:pt x="36" y="688"/>
                    </a:lnTo>
                    <a:lnTo>
                      <a:pt x="21" y="680"/>
                    </a:lnTo>
                    <a:lnTo>
                      <a:pt x="10" y="668"/>
                    </a:lnTo>
                    <a:lnTo>
                      <a:pt x="2" y="654"/>
                    </a:lnTo>
                    <a:lnTo>
                      <a:pt x="0" y="638"/>
                    </a:lnTo>
                    <a:lnTo>
                      <a:pt x="3" y="573"/>
                    </a:lnTo>
                    <a:lnTo>
                      <a:pt x="13" y="509"/>
                    </a:lnTo>
                    <a:lnTo>
                      <a:pt x="28" y="448"/>
                    </a:lnTo>
                    <a:lnTo>
                      <a:pt x="50" y="389"/>
                    </a:lnTo>
                    <a:lnTo>
                      <a:pt x="77" y="334"/>
                    </a:lnTo>
                    <a:lnTo>
                      <a:pt x="108" y="282"/>
                    </a:lnTo>
                    <a:lnTo>
                      <a:pt x="145" y="232"/>
                    </a:lnTo>
                    <a:lnTo>
                      <a:pt x="186" y="187"/>
                    </a:lnTo>
                    <a:lnTo>
                      <a:pt x="232" y="146"/>
                    </a:lnTo>
                    <a:lnTo>
                      <a:pt x="281" y="109"/>
                    </a:lnTo>
                    <a:lnTo>
                      <a:pt x="333" y="77"/>
                    </a:lnTo>
                    <a:lnTo>
                      <a:pt x="388" y="50"/>
                    </a:lnTo>
                    <a:lnTo>
                      <a:pt x="447" y="29"/>
                    </a:lnTo>
                    <a:lnTo>
                      <a:pt x="509" y="13"/>
                    </a:lnTo>
                    <a:lnTo>
                      <a:pt x="572" y="4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270994-5D49-492A-A61D-3903233C17B2}"/>
              </a:ext>
            </a:extLst>
          </p:cNvPr>
          <p:cNvSpPr txBox="1"/>
          <p:nvPr/>
        </p:nvSpPr>
        <p:spPr>
          <a:xfrm>
            <a:off x="2689999" y="3031321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Sources &amp; APIs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8EEAC8-F98E-4E24-A77E-C6B66001297D}"/>
              </a:ext>
            </a:extLst>
          </p:cNvPr>
          <p:cNvSpPr txBox="1"/>
          <p:nvPr/>
        </p:nvSpPr>
        <p:spPr>
          <a:xfrm flipH="1">
            <a:off x="2689998" y="3401626"/>
            <a:ext cx="8287235" cy="331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Indeed API, Census API, Google Maps API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B5E190-EFF7-4F09-AF4D-095B41C81D4F}"/>
              </a:ext>
            </a:extLst>
          </p:cNvPr>
          <p:cNvGrpSpPr/>
          <p:nvPr/>
        </p:nvGrpSpPr>
        <p:grpSpPr>
          <a:xfrm>
            <a:off x="1214765" y="2996886"/>
            <a:ext cx="865576" cy="865576"/>
            <a:chOff x="1214765" y="2996886"/>
            <a:chExt cx="865576" cy="865576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5C151F-B262-4B5F-B782-C16828DD30D0}"/>
                </a:ext>
              </a:extLst>
            </p:cNvPr>
            <p:cNvSpPr/>
            <p:nvPr/>
          </p:nvSpPr>
          <p:spPr>
            <a:xfrm>
              <a:off x="1214765" y="2996886"/>
              <a:ext cx="865576" cy="865576"/>
            </a:xfrm>
            <a:prstGeom prst="arc">
              <a:avLst>
                <a:gd name="adj1" fmla="val 11614926"/>
                <a:gd name="adj2" fmla="val 6341099"/>
              </a:avLst>
            </a:prstGeom>
            <a:ln>
              <a:solidFill>
                <a:schemeClr val="accent3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D7C0E9-DEAB-42DB-9E85-4D7CE75DF50A}"/>
                </a:ext>
              </a:extLst>
            </p:cNvPr>
            <p:cNvGrpSpPr/>
            <p:nvPr/>
          </p:nvGrpSpPr>
          <p:grpSpPr>
            <a:xfrm>
              <a:off x="1482172" y="3239270"/>
              <a:ext cx="333624" cy="377102"/>
              <a:chOff x="1482172" y="3239270"/>
              <a:chExt cx="333624" cy="377102"/>
            </a:xfrm>
          </p:grpSpPr>
          <p:sp>
            <p:nvSpPr>
              <p:cNvPr id="76" name="Freeform 61">
                <a:extLst>
                  <a:ext uri="{FF2B5EF4-FFF2-40B4-BE49-F238E27FC236}">
                    <a16:creationId xmlns:a16="http://schemas.microsoft.com/office/drawing/2014/main" id="{45BE5889-2F4B-41CE-88BC-D882A115B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2172" y="3239270"/>
                <a:ext cx="333624" cy="377102"/>
              </a:xfrm>
              <a:custGeom>
                <a:avLst/>
                <a:gdLst>
                  <a:gd name="T0" fmla="*/ 307 w 3008"/>
                  <a:gd name="T1" fmla="*/ 2888 h 3400"/>
                  <a:gd name="T2" fmla="*/ 699 w 3008"/>
                  <a:gd name="T3" fmla="*/ 3082 h 3400"/>
                  <a:gd name="T4" fmla="*/ 1305 w 3008"/>
                  <a:gd name="T5" fmla="*/ 3182 h 3400"/>
                  <a:gd name="T6" fmla="*/ 1984 w 3008"/>
                  <a:gd name="T7" fmla="*/ 3154 h 3400"/>
                  <a:gd name="T8" fmla="*/ 2510 w 3008"/>
                  <a:gd name="T9" fmla="*/ 3008 h 3400"/>
                  <a:gd name="T10" fmla="*/ 2778 w 3008"/>
                  <a:gd name="T11" fmla="*/ 2783 h 3400"/>
                  <a:gd name="T12" fmla="*/ 2589 w 3008"/>
                  <a:gd name="T13" fmla="*/ 2454 h 3400"/>
                  <a:gd name="T14" fmla="*/ 2054 w 3008"/>
                  <a:gd name="T15" fmla="*/ 2613 h 3400"/>
                  <a:gd name="T16" fmla="*/ 1410 w 3008"/>
                  <a:gd name="T17" fmla="*/ 2655 h 3400"/>
                  <a:gd name="T18" fmla="*/ 784 w 3008"/>
                  <a:gd name="T19" fmla="*/ 2579 h 3400"/>
                  <a:gd name="T20" fmla="*/ 306 w 3008"/>
                  <a:gd name="T21" fmla="*/ 2388 h 3400"/>
                  <a:gd name="T22" fmla="*/ 249 w 3008"/>
                  <a:gd name="T23" fmla="*/ 2184 h 3400"/>
                  <a:gd name="T24" fmla="*/ 560 w 3008"/>
                  <a:gd name="T25" fmla="*/ 2399 h 3400"/>
                  <a:gd name="T26" fmla="*/ 1115 w 3008"/>
                  <a:gd name="T27" fmla="*/ 2528 h 3400"/>
                  <a:gd name="T28" fmla="*/ 1799 w 3008"/>
                  <a:gd name="T29" fmla="*/ 2538 h 3400"/>
                  <a:gd name="T30" fmla="*/ 2382 w 3008"/>
                  <a:gd name="T31" fmla="*/ 2424 h 3400"/>
                  <a:gd name="T32" fmla="*/ 2733 w 3008"/>
                  <a:gd name="T33" fmla="*/ 2219 h 3400"/>
                  <a:gd name="T34" fmla="*/ 2793 w 3008"/>
                  <a:gd name="T35" fmla="*/ 2073 h 3400"/>
                  <a:gd name="T36" fmla="*/ 2455 w 3008"/>
                  <a:gd name="T37" fmla="*/ 1874 h 3400"/>
                  <a:gd name="T38" fmla="*/ 1876 w 3008"/>
                  <a:gd name="T39" fmla="*/ 2000 h 3400"/>
                  <a:gd name="T40" fmla="*/ 1224 w 3008"/>
                  <a:gd name="T41" fmla="*/ 2007 h 3400"/>
                  <a:gd name="T42" fmla="*/ 627 w 3008"/>
                  <a:gd name="T43" fmla="*/ 1899 h 3400"/>
                  <a:gd name="T44" fmla="*/ 215 w 3008"/>
                  <a:gd name="T45" fmla="*/ 1675 h 3400"/>
                  <a:gd name="T46" fmla="*/ 307 w 3008"/>
                  <a:gd name="T47" fmla="*/ 1615 h 3400"/>
                  <a:gd name="T48" fmla="*/ 699 w 3008"/>
                  <a:gd name="T49" fmla="*/ 1808 h 3400"/>
                  <a:gd name="T50" fmla="*/ 1305 w 3008"/>
                  <a:gd name="T51" fmla="*/ 1906 h 3400"/>
                  <a:gd name="T52" fmla="*/ 1984 w 3008"/>
                  <a:gd name="T53" fmla="*/ 1878 h 3400"/>
                  <a:gd name="T54" fmla="*/ 2510 w 3008"/>
                  <a:gd name="T55" fmla="*/ 1735 h 3400"/>
                  <a:gd name="T56" fmla="*/ 2778 w 3008"/>
                  <a:gd name="T57" fmla="*/ 1511 h 3400"/>
                  <a:gd name="T58" fmla="*/ 2737 w 3008"/>
                  <a:gd name="T59" fmla="*/ 1108 h 3400"/>
                  <a:gd name="T60" fmla="*/ 2228 w 3008"/>
                  <a:gd name="T61" fmla="*/ 1305 h 3400"/>
                  <a:gd name="T62" fmla="*/ 1596 w 3008"/>
                  <a:gd name="T63" fmla="*/ 1380 h 3400"/>
                  <a:gd name="T64" fmla="*/ 955 w 3008"/>
                  <a:gd name="T65" fmla="*/ 1338 h 3400"/>
                  <a:gd name="T66" fmla="*/ 396 w 3008"/>
                  <a:gd name="T67" fmla="*/ 1177 h 3400"/>
                  <a:gd name="T68" fmla="*/ 1208 w 3008"/>
                  <a:gd name="T69" fmla="*/ 225 h 3400"/>
                  <a:gd name="T70" fmla="*/ 627 w 3008"/>
                  <a:gd name="T71" fmla="*/ 340 h 3400"/>
                  <a:gd name="T72" fmla="*/ 276 w 3008"/>
                  <a:gd name="T73" fmla="*/ 547 h 3400"/>
                  <a:gd name="T74" fmla="*/ 249 w 3008"/>
                  <a:gd name="T75" fmla="*/ 800 h 3400"/>
                  <a:gd name="T76" fmla="*/ 560 w 3008"/>
                  <a:gd name="T77" fmla="*/ 1016 h 3400"/>
                  <a:gd name="T78" fmla="*/ 1115 w 3008"/>
                  <a:gd name="T79" fmla="*/ 1147 h 3400"/>
                  <a:gd name="T80" fmla="*/ 1799 w 3008"/>
                  <a:gd name="T81" fmla="*/ 1156 h 3400"/>
                  <a:gd name="T82" fmla="*/ 2382 w 3008"/>
                  <a:gd name="T83" fmla="*/ 1041 h 3400"/>
                  <a:gd name="T84" fmla="*/ 2733 w 3008"/>
                  <a:gd name="T85" fmla="*/ 835 h 3400"/>
                  <a:gd name="T86" fmla="*/ 2759 w 3008"/>
                  <a:gd name="T87" fmla="*/ 581 h 3400"/>
                  <a:gd name="T88" fmla="*/ 2449 w 3008"/>
                  <a:gd name="T89" fmla="*/ 365 h 3400"/>
                  <a:gd name="T90" fmla="*/ 1893 w 3008"/>
                  <a:gd name="T91" fmla="*/ 235 h 3400"/>
                  <a:gd name="T92" fmla="*/ 1665 w 3008"/>
                  <a:gd name="T93" fmla="*/ 4 h 3400"/>
                  <a:gd name="T94" fmla="*/ 2216 w 3008"/>
                  <a:gd name="T95" fmla="*/ 74 h 3400"/>
                  <a:gd name="T96" fmla="*/ 2676 w 3008"/>
                  <a:gd name="T97" fmla="*/ 236 h 3400"/>
                  <a:gd name="T98" fmla="*/ 2959 w 3008"/>
                  <a:gd name="T99" fmla="*/ 497 h 3400"/>
                  <a:gd name="T100" fmla="*/ 2996 w 3008"/>
                  <a:gd name="T101" fmla="*/ 2810 h 3400"/>
                  <a:gd name="T102" fmla="*/ 2779 w 3008"/>
                  <a:gd name="T103" fmla="*/ 3099 h 3400"/>
                  <a:gd name="T104" fmla="*/ 2361 w 3008"/>
                  <a:gd name="T105" fmla="*/ 3290 h 3400"/>
                  <a:gd name="T106" fmla="*/ 1827 w 3008"/>
                  <a:gd name="T107" fmla="*/ 3386 h 3400"/>
                  <a:gd name="T108" fmla="*/ 1262 w 3008"/>
                  <a:gd name="T109" fmla="*/ 3393 h 3400"/>
                  <a:gd name="T110" fmla="*/ 719 w 3008"/>
                  <a:gd name="T111" fmla="*/ 3309 h 3400"/>
                  <a:gd name="T112" fmla="*/ 279 w 3008"/>
                  <a:gd name="T113" fmla="*/ 3133 h 3400"/>
                  <a:gd name="T114" fmla="*/ 28 w 3008"/>
                  <a:gd name="T115" fmla="*/ 2858 h 3400"/>
                  <a:gd name="T116" fmla="*/ 28 w 3008"/>
                  <a:gd name="T117" fmla="*/ 541 h 3400"/>
                  <a:gd name="T118" fmla="*/ 279 w 3008"/>
                  <a:gd name="T119" fmla="*/ 268 h 3400"/>
                  <a:gd name="T120" fmla="*/ 719 w 3008"/>
                  <a:gd name="T121" fmla="*/ 92 h 3400"/>
                  <a:gd name="T122" fmla="*/ 1262 w 3008"/>
                  <a:gd name="T123" fmla="*/ 8 h 3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08" h="3400">
                    <a:moveTo>
                      <a:pt x="215" y="2313"/>
                    </a:moveTo>
                    <a:lnTo>
                      <a:pt x="215" y="2709"/>
                    </a:lnTo>
                    <a:lnTo>
                      <a:pt x="220" y="2746"/>
                    </a:lnTo>
                    <a:lnTo>
                      <a:pt x="231" y="2783"/>
                    </a:lnTo>
                    <a:lnTo>
                      <a:pt x="249" y="2819"/>
                    </a:lnTo>
                    <a:lnTo>
                      <a:pt x="276" y="2854"/>
                    </a:lnTo>
                    <a:lnTo>
                      <a:pt x="307" y="2888"/>
                    </a:lnTo>
                    <a:lnTo>
                      <a:pt x="346" y="2920"/>
                    </a:lnTo>
                    <a:lnTo>
                      <a:pt x="391" y="2951"/>
                    </a:lnTo>
                    <a:lnTo>
                      <a:pt x="443" y="2980"/>
                    </a:lnTo>
                    <a:lnTo>
                      <a:pt x="499" y="3008"/>
                    </a:lnTo>
                    <a:lnTo>
                      <a:pt x="560" y="3035"/>
                    </a:lnTo>
                    <a:lnTo>
                      <a:pt x="627" y="3059"/>
                    </a:lnTo>
                    <a:lnTo>
                      <a:pt x="699" y="3082"/>
                    </a:lnTo>
                    <a:lnTo>
                      <a:pt x="773" y="3104"/>
                    </a:lnTo>
                    <a:lnTo>
                      <a:pt x="853" y="3122"/>
                    </a:lnTo>
                    <a:lnTo>
                      <a:pt x="937" y="3139"/>
                    </a:lnTo>
                    <a:lnTo>
                      <a:pt x="1025" y="3154"/>
                    </a:lnTo>
                    <a:lnTo>
                      <a:pt x="1115" y="3166"/>
                    </a:lnTo>
                    <a:lnTo>
                      <a:pt x="1208" y="3175"/>
                    </a:lnTo>
                    <a:lnTo>
                      <a:pt x="1305" y="3182"/>
                    </a:lnTo>
                    <a:lnTo>
                      <a:pt x="1404" y="3186"/>
                    </a:lnTo>
                    <a:lnTo>
                      <a:pt x="1504" y="3187"/>
                    </a:lnTo>
                    <a:lnTo>
                      <a:pt x="1605" y="3186"/>
                    </a:lnTo>
                    <a:lnTo>
                      <a:pt x="1704" y="3182"/>
                    </a:lnTo>
                    <a:lnTo>
                      <a:pt x="1799" y="3175"/>
                    </a:lnTo>
                    <a:lnTo>
                      <a:pt x="1893" y="3166"/>
                    </a:lnTo>
                    <a:lnTo>
                      <a:pt x="1984" y="3154"/>
                    </a:lnTo>
                    <a:lnTo>
                      <a:pt x="2071" y="3139"/>
                    </a:lnTo>
                    <a:lnTo>
                      <a:pt x="2154" y="3122"/>
                    </a:lnTo>
                    <a:lnTo>
                      <a:pt x="2234" y="3104"/>
                    </a:lnTo>
                    <a:lnTo>
                      <a:pt x="2310" y="3082"/>
                    </a:lnTo>
                    <a:lnTo>
                      <a:pt x="2382" y="3059"/>
                    </a:lnTo>
                    <a:lnTo>
                      <a:pt x="2449" y="3035"/>
                    </a:lnTo>
                    <a:lnTo>
                      <a:pt x="2510" y="3008"/>
                    </a:lnTo>
                    <a:lnTo>
                      <a:pt x="2566" y="2980"/>
                    </a:lnTo>
                    <a:lnTo>
                      <a:pt x="2618" y="2951"/>
                    </a:lnTo>
                    <a:lnTo>
                      <a:pt x="2662" y="2920"/>
                    </a:lnTo>
                    <a:lnTo>
                      <a:pt x="2701" y="2888"/>
                    </a:lnTo>
                    <a:lnTo>
                      <a:pt x="2733" y="2854"/>
                    </a:lnTo>
                    <a:lnTo>
                      <a:pt x="2759" y="2819"/>
                    </a:lnTo>
                    <a:lnTo>
                      <a:pt x="2778" y="2783"/>
                    </a:lnTo>
                    <a:lnTo>
                      <a:pt x="2789" y="2746"/>
                    </a:lnTo>
                    <a:lnTo>
                      <a:pt x="2793" y="2709"/>
                    </a:lnTo>
                    <a:lnTo>
                      <a:pt x="2793" y="2313"/>
                    </a:lnTo>
                    <a:lnTo>
                      <a:pt x="2751" y="2351"/>
                    </a:lnTo>
                    <a:lnTo>
                      <a:pt x="2702" y="2388"/>
                    </a:lnTo>
                    <a:lnTo>
                      <a:pt x="2648" y="2422"/>
                    </a:lnTo>
                    <a:lnTo>
                      <a:pt x="2589" y="2454"/>
                    </a:lnTo>
                    <a:lnTo>
                      <a:pt x="2524" y="2483"/>
                    </a:lnTo>
                    <a:lnTo>
                      <a:pt x="2455" y="2512"/>
                    </a:lnTo>
                    <a:lnTo>
                      <a:pt x="2382" y="2537"/>
                    </a:lnTo>
                    <a:lnTo>
                      <a:pt x="2305" y="2558"/>
                    </a:lnTo>
                    <a:lnTo>
                      <a:pt x="2224" y="2579"/>
                    </a:lnTo>
                    <a:lnTo>
                      <a:pt x="2141" y="2597"/>
                    </a:lnTo>
                    <a:lnTo>
                      <a:pt x="2054" y="2613"/>
                    </a:lnTo>
                    <a:lnTo>
                      <a:pt x="1966" y="2626"/>
                    </a:lnTo>
                    <a:lnTo>
                      <a:pt x="1876" y="2637"/>
                    </a:lnTo>
                    <a:lnTo>
                      <a:pt x="1784" y="2645"/>
                    </a:lnTo>
                    <a:lnTo>
                      <a:pt x="1692" y="2652"/>
                    </a:lnTo>
                    <a:lnTo>
                      <a:pt x="1598" y="2655"/>
                    </a:lnTo>
                    <a:lnTo>
                      <a:pt x="1504" y="2656"/>
                    </a:lnTo>
                    <a:lnTo>
                      <a:pt x="1410" y="2655"/>
                    </a:lnTo>
                    <a:lnTo>
                      <a:pt x="1317" y="2652"/>
                    </a:lnTo>
                    <a:lnTo>
                      <a:pt x="1224" y="2645"/>
                    </a:lnTo>
                    <a:lnTo>
                      <a:pt x="1132" y="2637"/>
                    </a:lnTo>
                    <a:lnTo>
                      <a:pt x="1042" y="2626"/>
                    </a:lnTo>
                    <a:lnTo>
                      <a:pt x="953" y="2613"/>
                    </a:lnTo>
                    <a:lnTo>
                      <a:pt x="868" y="2597"/>
                    </a:lnTo>
                    <a:lnTo>
                      <a:pt x="784" y="2579"/>
                    </a:lnTo>
                    <a:lnTo>
                      <a:pt x="704" y="2558"/>
                    </a:lnTo>
                    <a:lnTo>
                      <a:pt x="627" y="2537"/>
                    </a:lnTo>
                    <a:lnTo>
                      <a:pt x="554" y="2512"/>
                    </a:lnTo>
                    <a:lnTo>
                      <a:pt x="484" y="2483"/>
                    </a:lnTo>
                    <a:lnTo>
                      <a:pt x="420" y="2454"/>
                    </a:lnTo>
                    <a:lnTo>
                      <a:pt x="360" y="2422"/>
                    </a:lnTo>
                    <a:lnTo>
                      <a:pt x="306" y="2388"/>
                    </a:lnTo>
                    <a:lnTo>
                      <a:pt x="258" y="2351"/>
                    </a:lnTo>
                    <a:lnTo>
                      <a:pt x="215" y="2313"/>
                    </a:lnTo>
                    <a:close/>
                    <a:moveTo>
                      <a:pt x="215" y="1675"/>
                    </a:moveTo>
                    <a:lnTo>
                      <a:pt x="215" y="2076"/>
                    </a:lnTo>
                    <a:lnTo>
                      <a:pt x="220" y="2113"/>
                    </a:lnTo>
                    <a:lnTo>
                      <a:pt x="231" y="2149"/>
                    </a:lnTo>
                    <a:lnTo>
                      <a:pt x="249" y="2184"/>
                    </a:lnTo>
                    <a:lnTo>
                      <a:pt x="276" y="2219"/>
                    </a:lnTo>
                    <a:lnTo>
                      <a:pt x="307" y="2252"/>
                    </a:lnTo>
                    <a:lnTo>
                      <a:pt x="346" y="2284"/>
                    </a:lnTo>
                    <a:lnTo>
                      <a:pt x="391" y="2315"/>
                    </a:lnTo>
                    <a:lnTo>
                      <a:pt x="443" y="2344"/>
                    </a:lnTo>
                    <a:lnTo>
                      <a:pt x="499" y="2372"/>
                    </a:lnTo>
                    <a:lnTo>
                      <a:pt x="560" y="2399"/>
                    </a:lnTo>
                    <a:lnTo>
                      <a:pt x="627" y="2424"/>
                    </a:lnTo>
                    <a:lnTo>
                      <a:pt x="699" y="2446"/>
                    </a:lnTo>
                    <a:lnTo>
                      <a:pt x="773" y="2467"/>
                    </a:lnTo>
                    <a:lnTo>
                      <a:pt x="853" y="2485"/>
                    </a:lnTo>
                    <a:lnTo>
                      <a:pt x="937" y="2502"/>
                    </a:lnTo>
                    <a:lnTo>
                      <a:pt x="1025" y="2516"/>
                    </a:lnTo>
                    <a:lnTo>
                      <a:pt x="1115" y="2528"/>
                    </a:lnTo>
                    <a:lnTo>
                      <a:pt x="1208" y="2538"/>
                    </a:lnTo>
                    <a:lnTo>
                      <a:pt x="1305" y="2544"/>
                    </a:lnTo>
                    <a:lnTo>
                      <a:pt x="1404" y="2548"/>
                    </a:lnTo>
                    <a:lnTo>
                      <a:pt x="1504" y="2550"/>
                    </a:lnTo>
                    <a:lnTo>
                      <a:pt x="1605" y="2548"/>
                    </a:lnTo>
                    <a:lnTo>
                      <a:pt x="1704" y="2544"/>
                    </a:lnTo>
                    <a:lnTo>
                      <a:pt x="1799" y="2538"/>
                    </a:lnTo>
                    <a:lnTo>
                      <a:pt x="1893" y="2528"/>
                    </a:lnTo>
                    <a:lnTo>
                      <a:pt x="1984" y="2516"/>
                    </a:lnTo>
                    <a:lnTo>
                      <a:pt x="2071" y="2502"/>
                    </a:lnTo>
                    <a:lnTo>
                      <a:pt x="2154" y="2485"/>
                    </a:lnTo>
                    <a:lnTo>
                      <a:pt x="2234" y="2467"/>
                    </a:lnTo>
                    <a:lnTo>
                      <a:pt x="2310" y="2446"/>
                    </a:lnTo>
                    <a:lnTo>
                      <a:pt x="2382" y="2424"/>
                    </a:lnTo>
                    <a:lnTo>
                      <a:pt x="2449" y="2399"/>
                    </a:lnTo>
                    <a:lnTo>
                      <a:pt x="2510" y="2372"/>
                    </a:lnTo>
                    <a:lnTo>
                      <a:pt x="2566" y="2344"/>
                    </a:lnTo>
                    <a:lnTo>
                      <a:pt x="2618" y="2315"/>
                    </a:lnTo>
                    <a:lnTo>
                      <a:pt x="2662" y="2284"/>
                    </a:lnTo>
                    <a:lnTo>
                      <a:pt x="2701" y="2252"/>
                    </a:lnTo>
                    <a:lnTo>
                      <a:pt x="2733" y="2219"/>
                    </a:lnTo>
                    <a:lnTo>
                      <a:pt x="2759" y="2184"/>
                    </a:lnTo>
                    <a:lnTo>
                      <a:pt x="2778" y="2149"/>
                    </a:lnTo>
                    <a:lnTo>
                      <a:pt x="2789" y="2113"/>
                    </a:lnTo>
                    <a:lnTo>
                      <a:pt x="2793" y="2076"/>
                    </a:lnTo>
                    <a:lnTo>
                      <a:pt x="2793" y="2074"/>
                    </a:lnTo>
                    <a:lnTo>
                      <a:pt x="2792" y="2073"/>
                    </a:lnTo>
                    <a:lnTo>
                      <a:pt x="2793" y="2073"/>
                    </a:lnTo>
                    <a:lnTo>
                      <a:pt x="2793" y="1675"/>
                    </a:lnTo>
                    <a:lnTo>
                      <a:pt x="2751" y="1714"/>
                    </a:lnTo>
                    <a:lnTo>
                      <a:pt x="2702" y="1750"/>
                    </a:lnTo>
                    <a:lnTo>
                      <a:pt x="2648" y="1785"/>
                    </a:lnTo>
                    <a:lnTo>
                      <a:pt x="2589" y="1816"/>
                    </a:lnTo>
                    <a:lnTo>
                      <a:pt x="2524" y="1846"/>
                    </a:lnTo>
                    <a:lnTo>
                      <a:pt x="2455" y="1874"/>
                    </a:lnTo>
                    <a:lnTo>
                      <a:pt x="2382" y="1899"/>
                    </a:lnTo>
                    <a:lnTo>
                      <a:pt x="2305" y="1921"/>
                    </a:lnTo>
                    <a:lnTo>
                      <a:pt x="2224" y="1941"/>
                    </a:lnTo>
                    <a:lnTo>
                      <a:pt x="2141" y="1960"/>
                    </a:lnTo>
                    <a:lnTo>
                      <a:pt x="2054" y="1975"/>
                    </a:lnTo>
                    <a:lnTo>
                      <a:pt x="1966" y="1989"/>
                    </a:lnTo>
                    <a:lnTo>
                      <a:pt x="1876" y="2000"/>
                    </a:lnTo>
                    <a:lnTo>
                      <a:pt x="1784" y="2007"/>
                    </a:lnTo>
                    <a:lnTo>
                      <a:pt x="1692" y="2014"/>
                    </a:lnTo>
                    <a:lnTo>
                      <a:pt x="1598" y="2017"/>
                    </a:lnTo>
                    <a:lnTo>
                      <a:pt x="1504" y="2019"/>
                    </a:lnTo>
                    <a:lnTo>
                      <a:pt x="1410" y="2017"/>
                    </a:lnTo>
                    <a:lnTo>
                      <a:pt x="1317" y="2014"/>
                    </a:lnTo>
                    <a:lnTo>
                      <a:pt x="1224" y="2007"/>
                    </a:lnTo>
                    <a:lnTo>
                      <a:pt x="1132" y="2000"/>
                    </a:lnTo>
                    <a:lnTo>
                      <a:pt x="1042" y="1989"/>
                    </a:lnTo>
                    <a:lnTo>
                      <a:pt x="953" y="1975"/>
                    </a:lnTo>
                    <a:lnTo>
                      <a:pt x="868" y="1960"/>
                    </a:lnTo>
                    <a:lnTo>
                      <a:pt x="784" y="1941"/>
                    </a:lnTo>
                    <a:lnTo>
                      <a:pt x="704" y="1921"/>
                    </a:lnTo>
                    <a:lnTo>
                      <a:pt x="627" y="1899"/>
                    </a:lnTo>
                    <a:lnTo>
                      <a:pt x="554" y="1874"/>
                    </a:lnTo>
                    <a:lnTo>
                      <a:pt x="484" y="1846"/>
                    </a:lnTo>
                    <a:lnTo>
                      <a:pt x="420" y="1816"/>
                    </a:lnTo>
                    <a:lnTo>
                      <a:pt x="360" y="1785"/>
                    </a:lnTo>
                    <a:lnTo>
                      <a:pt x="306" y="1750"/>
                    </a:lnTo>
                    <a:lnTo>
                      <a:pt x="258" y="1714"/>
                    </a:lnTo>
                    <a:lnTo>
                      <a:pt x="215" y="1675"/>
                    </a:lnTo>
                    <a:close/>
                    <a:moveTo>
                      <a:pt x="215" y="1070"/>
                    </a:moveTo>
                    <a:lnTo>
                      <a:pt x="215" y="1438"/>
                    </a:lnTo>
                    <a:lnTo>
                      <a:pt x="220" y="1475"/>
                    </a:lnTo>
                    <a:lnTo>
                      <a:pt x="231" y="1511"/>
                    </a:lnTo>
                    <a:lnTo>
                      <a:pt x="249" y="1547"/>
                    </a:lnTo>
                    <a:lnTo>
                      <a:pt x="276" y="1581"/>
                    </a:lnTo>
                    <a:lnTo>
                      <a:pt x="307" y="1615"/>
                    </a:lnTo>
                    <a:lnTo>
                      <a:pt x="346" y="1647"/>
                    </a:lnTo>
                    <a:lnTo>
                      <a:pt x="391" y="1677"/>
                    </a:lnTo>
                    <a:lnTo>
                      <a:pt x="443" y="1707"/>
                    </a:lnTo>
                    <a:lnTo>
                      <a:pt x="499" y="1735"/>
                    </a:lnTo>
                    <a:lnTo>
                      <a:pt x="560" y="1761"/>
                    </a:lnTo>
                    <a:lnTo>
                      <a:pt x="627" y="1786"/>
                    </a:lnTo>
                    <a:lnTo>
                      <a:pt x="699" y="1808"/>
                    </a:lnTo>
                    <a:lnTo>
                      <a:pt x="773" y="1829"/>
                    </a:lnTo>
                    <a:lnTo>
                      <a:pt x="853" y="1848"/>
                    </a:lnTo>
                    <a:lnTo>
                      <a:pt x="937" y="1864"/>
                    </a:lnTo>
                    <a:lnTo>
                      <a:pt x="1025" y="1878"/>
                    </a:lnTo>
                    <a:lnTo>
                      <a:pt x="1115" y="1890"/>
                    </a:lnTo>
                    <a:lnTo>
                      <a:pt x="1208" y="1900"/>
                    </a:lnTo>
                    <a:lnTo>
                      <a:pt x="1305" y="1906"/>
                    </a:lnTo>
                    <a:lnTo>
                      <a:pt x="1404" y="1911"/>
                    </a:lnTo>
                    <a:lnTo>
                      <a:pt x="1504" y="1913"/>
                    </a:lnTo>
                    <a:lnTo>
                      <a:pt x="1605" y="1911"/>
                    </a:lnTo>
                    <a:lnTo>
                      <a:pt x="1704" y="1906"/>
                    </a:lnTo>
                    <a:lnTo>
                      <a:pt x="1799" y="1900"/>
                    </a:lnTo>
                    <a:lnTo>
                      <a:pt x="1893" y="1890"/>
                    </a:lnTo>
                    <a:lnTo>
                      <a:pt x="1984" y="1878"/>
                    </a:lnTo>
                    <a:lnTo>
                      <a:pt x="2071" y="1864"/>
                    </a:lnTo>
                    <a:lnTo>
                      <a:pt x="2154" y="1848"/>
                    </a:lnTo>
                    <a:lnTo>
                      <a:pt x="2234" y="1829"/>
                    </a:lnTo>
                    <a:lnTo>
                      <a:pt x="2310" y="1808"/>
                    </a:lnTo>
                    <a:lnTo>
                      <a:pt x="2382" y="1786"/>
                    </a:lnTo>
                    <a:lnTo>
                      <a:pt x="2449" y="1761"/>
                    </a:lnTo>
                    <a:lnTo>
                      <a:pt x="2510" y="1735"/>
                    </a:lnTo>
                    <a:lnTo>
                      <a:pt x="2566" y="1707"/>
                    </a:lnTo>
                    <a:lnTo>
                      <a:pt x="2618" y="1677"/>
                    </a:lnTo>
                    <a:lnTo>
                      <a:pt x="2662" y="1647"/>
                    </a:lnTo>
                    <a:lnTo>
                      <a:pt x="2701" y="1615"/>
                    </a:lnTo>
                    <a:lnTo>
                      <a:pt x="2733" y="1581"/>
                    </a:lnTo>
                    <a:lnTo>
                      <a:pt x="2759" y="1547"/>
                    </a:lnTo>
                    <a:lnTo>
                      <a:pt x="2778" y="1511"/>
                    </a:lnTo>
                    <a:lnTo>
                      <a:pt x="2789" y="1475"/>
                    </a:lnTo>
                    <a:lnTo>
                      <a:pt x="2793" y="1438"/>
                    </a:lnTo>
                    <a:lnTo>
                      <a:pt x="2793" y="1436"/>
                    </a:lnTo>
                    <a:lnTo>
                      <a:pt x="2792" y="1435"/>
                    </a:lnTo>
                    <a:lnTo>
                      <a:pt x="2793" y="1435"/>
                    </a:lnTo>
                    <a:lnTo>
                      <a:pt x="2793" y="1070"/>
                    </a:lnTo>
                    <a:lnTo>
                      <a:pt x="2737" y="1108"/>
                    </a:lnTo>
                    <a:lnTo>
                      <a:pt x="2677" y="1143"/>
                    </a:lnTo>
                    <a:lnTo>
                      <a:pt x="2612" y="1177"/>
                    </a:lnTo>
                    <a:lnTo>
                      <a:pt x="2542" y="1208"/>
                    </a:lnTo>
                    <a:lnTo>
                      <a:pt x="2468" y="1236"/>
                    </a:lnTo>
                    <a:lnTo>
                      <a:pt x="2391" y="1261"/>
                    </a:lnTo>
                    <a:lnTo>
                      <a:pt x="2310" y="1285"/>
                    </a:lnTo>
                    <a:lnTo>
                      <a:pt x="2228" y="1305"/>
                    </a:lnTo>
                    <a:lnTo>
                      <a:pt x="2141" y="1323"/>
                    </a:lnTo>
                    <a:lnTo>
                      <a:pt x="2054" y="1338"/>
                    </a:lnTo>
                    <a:lnTo>
                      <a:pt x="1964" y="1352"/>
                    </a:lnTo>
                    <a:lnTo>
                      <a:pt x="1873" y="1362"/>
                    </a:lnTo>
                    <a:lnTo>
                      <a:pt x="1782" y="1371"/>
                    </a:lnTo>
                    <a:lnTo>
                      <a:pt x="1689" y="1376"/>
                    </a:lnTo>
                    <a:lnTo>
                      <a:pt x="1596" y="1380"/>
                    </a:lnTo>
                    <a:lnTo>
                      <a:pt x="1504" y="1381"/>
                    </a:lnTo>
                    <a:lnTo>
                      <a:pt x="1412" y="1380"/>
                    </a:lnTo>
                    <a:lnTo>
                      <a:pt x="1319" y="1376"/>
                    </a:lnTo>
                    <a:lnTo>
                      <a:pt x="1227" y="1371"/>
                    </a:lnTo>
                    <a:lnTo>
                      <a:pt x="1135" y="1362"/>
                    </a:lnTo>
                    <a:lnTo>
                      <a:pt x="1044" y="1352"/>
                    </a:lnTo>
                    <a:lnTo>
                      <a:pt x="955" y="1338"/>
                    </a:lnTo>
                    <a:lnTo>
                      <a:pt x="867" y="1323"/>
                    </a:lnTo>
                    <a:lnTo>
                      <a:pt x="781" y="1305"/>
                    </a:lnTo>
                    <a:lnTo>
                      <a:pt x="697" y="1285"/>
                    </a:lnTo>
                    <a:lnTo>
                      <a:pt x="617" y="1261"/>
                    </a:lnTo>
                    <a:lnTo>
                      <a:pt x="540" y="1236"/>
                    </a:lnTo>
                    <a:lnTo>
                      <a:pt x="467" y="1208"/>
                    </a:lnTo>
                    <a:lnTo>
                      <a:pt x="396" y="1177"/>
                    </a:lnTo>
                    <a:lnTo>
                      <a:pt x="332" y="1143"/>
                    </a:lnTo>
                    <a:lnTo>
                      <a:pt x="271" y="1108"/>
                    </a:lnTo>
                    <a:lnTo>
                      <a:pt x="215" y="1070"/>
                    </a:lnTo>
                    <a:close/>
                    <a:moveTo>
                      <a:pt x="1504" y="213"/>
                    </a:moveTo>
                    <a:lnTo>
                      <a:pt x="1404" y="214"/>
                    </a:lnTo>
                    <a:lnTo>
                      <a:pt x="1305" y="219"/>
                    </a:lnTo>
                    <a:lnTo>
                      <a:pt x="1208" y="225"/>
                    </a:lnTo>
                    <a:lnTo>
                      <a:pt x="1115" y="235"/>
                    </a:lnTo>
                    <a:lnTo>
                      <a:pt x="1025" y="247"/>
                    </a:lnTo>
                    <a:lnTo>
                      <a:pt x="937" y="261"/>
                    </a:lnTo>
                    <a:lnTo>
                      <a:pt x="853" y="278"/>
                    </a:lnTo>
                    <a:lnTo>
                      <a:pt x="773" y="297"/>
                    </a:lnTo>
                    <a:lnTo>
                      <a:pt x="699" y="318"/>
                    </a:lnTo>
                    <a:lnTo>
                      <a:pt x="627" y="340"/>
                    </a:lnTo>
                    <a:lnTo>
                      <a:pt x="560" y="365"/>
                    </a:lnTo>
                    <a:lnTo>
                      <a:pt x="499" y="391"/>
                    </a:lnTo>
                    <a:lnTo>
                      <a:pt x="443" y="420"/>
                    </a:lnTo>
                    <a:lnTo>
                      <a:pt x="391" y="449"/>
                    </a:lnTo>
                    <a:lnTo>
                      <a:pt x="346" y="481"/>
                    </a:lnTo>
                    <a:lnTo>
                      <a:pt x="307" y="513"/>
                    </a:lnTo>
                    <a:lnTo>
                      <a:pt x="276" y="547"/>
                    </a:lnTo>
                    <a:lnTo>
                      <a:pt x="249" y="581"/>
                    </a:lnTo>
                    <a:lnTo>
                      <a:pt x="231" y="616"/>
                    </a:lnTo>
                    <a:lnTo>
                      <a:pt x="220" y="653"/>
                    </a:lnTo>
                    <a:lnTo>
                      <a:pt x="215" y="690"/>
                    </a:lnTo>
                    <a:lnTo>
                      <a:pt x="220" y="728"/>
                    </a:lnTo>
                    <a:lnTo>
                      <a:pt x="231" y="764"/>
                    </a:lnTo>
                    <a:lnTo>
                      <a:pt x="249" y="800"/>
                    </a:lnTo>
                    <a:lnTo>
                      <a:pt x="276" y="835"/>
                    </a:lnTo>
                    <a:lnTo>
                      <a:pt x="307" y="868"/>
                    </a:lnTo>
                    <a:lnTo>
                      <a:pt x="346" y="901"/>
                    </a:lnTo>
                    <a:lnTo>
                      <a:pt x="391" y="932"/>
                    </a:lnTo>
                    <a:lnTo>
                      <a:pt x="443" y="962"/>
                    </a:lnTo>
                    <a:lnTo>
                      <a:pt x="499" y="990"/>
                    </a:lnTo>
                    <a:lnTo>
                      <a:pt x="560" y="1016"/>
                    </a:lnTo>
                    <a:lnTo>
                      <a:pt x="627" y="1041"/>
                    </a:lnTo>
                    <a:lnTo>
                      <a:pt x="699" y="1064"/>
                    </a:lnTo>
                    <a:lnTo>
                      <a:pt x="773" y="1085"/>
                    </a:lnTo>
                    <a:lnTo>
                      <a:pt x="853" y="1103"/>
                    </a:lnTo>
                    <a:lnTo>
                      <a:pt x="937" y="1121"/>
                    </a:lnTo>
                    <a:lnTo>
                      <a:pt x="1025" y="1135"/>
                    </a:lnTo>
                    <a:lnTo>
                      <a:pt x="1115" y="1147"/>
                    </a:lnTo>
                    <a:lnTo>
                      <a:pt x="1208" y="1156"/>
                    </a:lnTo>
                    <a:lnTo>
                      <a:pt x="1305" y="1163"/>
                    </a:lnTo>
                    <a:lnTo>
                      <a:pt x="1404" y="1167"/>
                    </a:lnTo>
                    <a:lnTo>
                      <a:pt x="1504" y="1170"/>
                    </a:lnTo>
                    <a:lnTo>
                      <a:pt x="1605" y="1167"/>
                    </a:lnTo>
                    <a:lnTo>
                      <a:pt x="1704" y="1163"/>
                    </a:lnTo>
                    <a:lnTo>
                      <a:pt x="1799" y="1156"/>
                    </a:lnTo>
                    <a:lnTo>
                      <a:pt x="1893" y="1147"/>
                    </a:lnTo>
                    <a:lnTo>
                      <a:pt x="1984" y="1135"/>
                    </a:lnTo>
                    <a:lnTo>
                      <a:pt x="2071" y="1121"/>
                    </a:lnTo>
                    <a:lnTo>
                      <a:pt x="2154" y="1103"/>
                    </a:lnTo>
                    <a:lnTo>
                      <a:pt x="2234" y="1085"/>
                    </a:lnTo>
                    <a:lnTo>
                      <a:pt x="2310" y="1064"/>
                    </a:lnTo>
                    <a:lnTo>
                      <a:pt x="2382" y="1041"/>
                    </a:lnTo>
                    <a:lnTo>
                      <a:pt x="2449" y="1016"/>
                    </a:lnTo>
                    <a:lnTo>
                      <a:pt x="2510" y="990"/>
                    </a:lnTo>
                    <a:lnTo>
                      <a:pt x="2566" y="962"/>
                    </a:lnTo>
                    <a:lnTo>
                      <a:pt x="2618" y="932"/>
                    </a:lnTo>
                    <a:lnTo>
                      <a:pt x="2662" y="901"/>
                    </a:lnTo>
                    <a:lnTo>
                      <a:pt x="2701" y="868"/>
                    </a:lnTo>
                    <a:lnTo>
                      <a:pt x="2733" y="835"/>
                    </a:lnTo>
                    <a:lnTo>
                      <a:pt x="2759" y="800"/>
                    </a:lnTo>
                    <a:lnTo>
                      <a:pt x="2778" y="764"/>
                    </a:lnTo>
                    <a:lnTo>
                      <a:pt x="2789" y="728"/>
                    </a:lnTo>
                    <a:lnTo>
                      <a:pt x="2793" y="690"/>
                    </a:lnTo>
                    <a:lnTo>
                      <a:pt x="2789" y="653"/>
                    </a:lnTo>
                    <a:lnTo>
                      <a:pt x="2778" y="616"/>
                    </a:lnTo>
                    <a:lnTo>
                      <a:pt x="2759" y="581"/>
                    </a:lnTo>
                    <a:lnTo>
                      <a:pt x="2733" y="547"/>
                    </a:lnTo>
                    <a:lnTo>
                      <a:pt x="2701" y="513"/>
                    </a:lnTo>
                    <a:lnTo>
                      <a:pt x="2662" y="481"/>
                    </a:lnTo>
                    <a:lnTo>
                      <a:pt x="2618" y="449"/>
                    </a:lnTo>
                    <a:lnTo>
                      <a:pt x="2566" y="420"/>
                    </a:lnTo>
                    <a:lnTo>
                      <a:pt x="2510" y="391"/>
                    </a:lnTo>
                    <a:lnTo>
                      <a:pt x="2449" y="365"/>
                    </a:lnTo>
                    <a:lnTo>
                      <a:pt x="2382" y="340"/>
                    </a:lnTo>
                    <a:lnTo>
                      <a:pt x="2310" y="318"/>
                    </a:lnTo>
                    <a:lnTo>
                      <a:pt x="2234" y="297"/>
                    </a:lnTo>
                    <a:lnTo>
                      <a:pt x="2154" y="278"/>
                    </a:lnTo>
                    <a:lnTo>
                      <a:pt x="2071" y="261"/>
                    </a:lnTo>
                    <a:lnTo>
                      <a:pt x="1984" y="247"/>
                    </a:lnTo>
                    <a:lnTo>
                      <a:pt x="1893" y="235"/>
                    </a:lnTo>
                    <a:lnTo>
                      <a:pt x="1799" y="225"/>
                    </a:lnTo>
                    <a:lnTo>
                      <a:pt x="1704" y="219"/>
                    </a:lnTo>
                    <a:lnTo>
                      <a:pt x="1605" y="214"/>
                    </a:lnTo>
                    <a:lnTo>
                      <a:pt x="1504" y="213"/>
                    </a:lnTo>
                    <a:close/>
                    <a:moveTo>
                      <a:pt x="1504" y="0"/>
                    </a:moveTo>
                    <a:lnTo>
                      <a:pt x="1585" y="1"/>
                    </a:lnTo>
                    <a:lnTo>
                      <a:pt x="1665" y="4"/>
                    </a:lnTo>
                    <a:lnTo>
                      <a:pt x="1747" y="8"/>
                    </a:lnTo>
                    <a:lnTo>
                      <a:pt x="1827" y="14"/>
                    </a:lnTo>
                    <a:lnTo>
                      <a:pt x="1907" y="23"/>
                    </a:lnTo>
                    <a:lnTo>
                      <a:pt x="1986" y="33"/>
                    </a:lnTo>
                    <a:lnTo>
                      <a:pt x="2064" y="45"/>
                    </a:lnTo>
                    <a:lnTo>
                      <a:pt x="2141" y="58"/>
                    </a:lnTo>
                    <a:lnTo>
                      <a:pt x="2216" y="74"/>
                    </a:lnTo>
                    <a:lnTo>
                      <a:pt x="2289" y="92"/>
                    </a:lnTo>
                    <a:lnTo>
                      <a:pt x="2361" y="110"/>
                    </a:lnTo>
                    <a:lnTo>
                      <a:pt x="2429" y="132"/>
                    </a:lnTo>
                    <a:lnTo>
                      <a:pt x="2496" y="155"/>
                    </a:lnTo>
                    <a:lnTo>
                      <a:pt x="2558" y="181"/>
                    </a:lnTo>
                    <a:lnTo>
                      <a:pt x="2619" y="208"/>
                    </a:lnTo>
                    <a:lnTo>
                      <a:pt x="2676" y="236"/>
                    </a:lnTo>
                    <a:lnTo>
                      <a:pt x="2730" y="268"/>
                    </a:lnTo>
                    <a:lnTo>
                      <a:pt x="2779" y="300"/>
                    </a:lnTo>
                    <a:lnTo>
                      <a:pt x="2824" y="336"/>
                    </a:lnTo>
                    <a:lnTo>
                      <a:pt x="2865" y="373"/>
                    </a:lnTo>
                    <a:lnTo>
                      <a:pt x="2901" y="412"/>
                    </a:lnTo>
                    <a:lnTo>
                      <a:pt x="2933" y="453"/>
                    </a:lnTo>
                    <a:lnTo>
                      <a:pt x="2959" y="497"/>
                    </a:lnTo>
                    <a:lnTo>
                      <a:pt x="2980" y="541"/>
                    </a:lnTo>
                    <a:lnTo>
                      <a:pt x="2996" y="589"/>
                    </a:lnTo>
                    <a:lnTo>
                      <a:pt x="3004" y="639"/>
                    </a:lnTo>
                    <a:lnTo>
                      <a:pt x="3008" y="690"/>
                    </a:lnTo>
                    <a:lnTo>
                      <a:pt x="3008" y="2709"/>
                    </a:lnTo>
                    <a:lnTo>
                      <a:pt x="3004" y="2761"/>
                    </a:lnTo>
                    <a:lnTo>
                      <a:pt x="2996" y="2810"/>
                    </a:lnTo>
                    <a:lnTo>
                      <a:pt x="2980" y="2858"/>
                    </a:lnTo>
                    <a:lnTo>
                      <a:pt x="2959" y="2904"/>
                    </a:lnTo>
                    <a:lnTo>
                      <a:pt x="2933" y="2947"/>
                    </a:lnTo>
                    <a:lnTo>
                      <a:pt x="2901" y="2987"/>
                    </a:lnTo>
                    <a:lnTo>
                      <a:pt x="2865" y="3028"/>
                    </a:lnTo>
                    <a:lnTo>
                      <a:pt x="2824" y="3065"/>
                    </a:lnTo>
                    <a:lnTo>
                      <a:pt x="2779" y="3099"/>
                    </a:lnTo>
                    <a:lnTo>
                      <a:pt x="2730" y="3133"/>
                    </a:lnTo>
                    <a:lnTo>
                      <a:pt x="2676" y="3164"/>
                    </a:lnTo>
                    <a:lnTo>
                      <a:pt x="2619" y="3193"/>
                    </a:lnTo>
                    <a:lnTo>
                      <a:pt x="2558" y="3220"/>
                    </a:lnTo>
                    <a:lnTo>
                      <a:pt x="2496" y="3245"/>
                    </a:lnTo>
                    <a:lnTo>
                      <a:pt x="2429" y="3269"/>
                    </a:lnTo>
                    <a:lnTo>
                      <a:pt x="2361" y="3290"/>
                    </a:lnTo>
                    <a:lnTo>
                      <a:pt x="2289" y="3309"/>
                    </a:lnTo>
                    <a:lnTo>
                      <a:pt x="2216" y="3327"/>
                    </a:lnTo>
                    <a:lnTo>
                      <a:pt x="2141" y="3343"/>
                    </a:lnTo>
                    <a:lnTo>
                      <a:pt x="2064" y="3356"/>
                    </a:lnTo>
                    <a:lnTo>
                      <a:pt x="1986" y="3368"/>
                    </a:lnTo>
                    <a:lnTo>
                      <a:pt x="1907" y="3378"/>
                    </a:lnTo>
                    <a:lnTo>
                      <a:pt x="1827" y="3386"/>
                    </a:lnTo>
                    <a:lnTo>
                      <a:pt x="1747" y="3393"/>
                    </a:lnTo>
                    <a:lnTo>
                      <a:pt x="1665" y="3397"/>
                    </a:lnTo>
                    <a:lnTo>
                      <a:pt x="1585" y="3399"/>
                    </a:lnTo>
                    <a:lnTo>
                      <a:pt x="1504" y="3400"/>
                    </a:lnTo>
                    <a:lnTo>
                      <a:pt x="1424" y="3399"/>
                    </a:lnTo>
                    <a:lnTo>
                      <a:pt x="1342" y="3397"/>
                    </a:lnTo>
                    <a:lnTo>
                      <a:pt x="1262" y="3393"/>
                    </a:lnTo>
                    <a:lnTo>
                      <a:pt x="1181" y="3386"/>
                    </a:lnTo>
                    <a:lnTo>
                      <a:pt x="1102" y="3378"/>
                    </a:lnTo>
                    <a:lnTo>
                      <a:pt x="1023" y="3368"/>
                    </a:lnTo>
                    <a:lnTo>
                      <a:pt x="945" y="3356"/>
                    </a:lnTo>
                    <a:lnTo>
                      <a:pt x="868" y="3343"/>
                    </a:lnTo>
                    <a:lnTo>
                      <a:pt x="792" y="3327"/>
                    </a:lnTo>
                    <a:lnTo>
                      <a:pt x="719" y="3309"/>
                    </a:lnTo>
                    <a:lnTo>
                      <a:pt x="648" y="3290"/>
                    </a:lnTo>
                    <a:lnTo>
                      <a:pt x="579" y="3269"/>
                    </a:lnTo>
                    <a:lnTo>
                      <a:pt x="513" y="3245"/>
                    </a:lnTo>
                    <a:lnTo>
                      <a:pt x="449" y="3220"/>
                    </a:lnTo>
                    <a:lnTo>
                      <a:pt x="389" y="3193"/>
                    </a:lnTo>
                    <a:lnTo>
                      <a:pt x="332" y="3164"/>
                    </a:lnTo>
                    <a:lnTo>
                      <a:pt x="279" y="3133"/>
                    </a:lnTo>
                    <a:lnTo>
                      <a:pt x="229" y="3099"/>
                    </a:lnTo>
                    <a:lnTo>
                      <a:pt x="184" y="3065"/>
                    </a:lnTo>
                    <a:lnTo>
                      <a:pt x="143" y="3028"/>
                    </a:lnTo>
                    <a:lnTo>
                      <a:pt x="106" y="2987"/>
                    </a:lnTo>
                    <a:lnTo>
                      <a:pt x="76" y="2947"/>
                    </a:lnTo>
                    <a:lnTo>
                      <a:pt x="49" y="2904"/>
                    </a:lnTo>
                    <a:lnTo>
                      <a:pt x="28" y="2858"/>
                    </a:lnTo>
                    <a:lnTo>
                      <a:pt x="13" y="2810"/>
                    </a:lnTo>
                    <a:lnTo>
                      <a:pt x="3" y="2761"/>
                    </a:lnTo>
                    <a:lnTo>
                      <a:pt x="0" y="2709"/>
                    </a:lnTo>
                    <a:lnTo>
                      <a:pt x="0" y="690"/>
                    </a:lnTo>
                    <a:lnTo>
                      <a:pt x="3" y="639"/>
                    </a:lnTo>
                    <a:lnTo>
                      <a:pt x="13" y="589"/>
                    </a:lnTo>
                    <a:lnTo>
                      <a:pt x="28" y="541"/>
                    </a:lnTo>
                    <a:lnTo>
                      <a:pt x="49" y="497"/>
                    </a:lnTo>
                    <a:lnTo>
                      <a:pt x="76" y="453"/>
                    </a:lnTo>
                    <a:lnTo>
                      <a:pt x="106" y="412"/>
                    </a:lnTo>
                    <a:lnTo>
                      <a:pt x="143" y="373"/>
                    </a:lnTo>
                    <a:lnTo>
                      <a:pt x="184" y="336"/>
                    </a:lnTo>
                    <a:lnTo>
                      <a:pt x="229" y="300"/>
                    </a:lnTo>
                    <a:lnTo>
                      <a:pt x="279" y="268"/>
                    </a:lnTo>
                    <a:lnTo>
                      <a:pt x="332" y="236"/>
                    </a:lnTo>
                    <a:lnTo>
                      <a:pt x="389" y="208"/>
                    </a:lnTo>
                    <a:lnTo>
                      <a:pt x="449" y="181"/>
                    </a:lnTo>
                    <a:lnTo>
                      <a:pt x="513" y="155"/>
                    </a:lnTo>
                    <a:lnTo>
                      <a:pt x="579" y="132"/>
                    </a:lnTo>
                    <a:lnTo>
                      <a:pt x="648" y="110"/>
                    </a:lnTo>
                    <a:lnTo>
                      <a:pt x="719" y="92"/>
                    </a:lnTo>
                    <a:lnTo>
                      <a:pt x="792" y="74"/>
                    </a:lnTo>
                    <a:lnTo>
                      <a:pt x="868" y="58"/>
                    </a:lnTo>
                    <a:lnTo>
                      <a:pt x="945" y="45"/>
                    </a:lnTo>
                    <a:lnTo>
                      <a:pt x="1023" y="33"/>
                    </a:lnTo>
                    <a:lnTo>
                      <a:pt x="1102" y="23"/>
                    </a:lnTo>
                    <a:lnTo>
                      <a:pt x="1181" y="14"/>
                    </a:lnTo>
                    <a:lnTo>
                      <a:pt x="1262" y="8"/>
                    </a:lnTo>
                    <a:lnTo>
                      <a:pt x="1342" y="4"/>
                    </a:lnTo>
                    <a:lnTo>
                      <a:pt x="1424" y="1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4" name="Freeform 62">
                <a:extLst>
                  <a:ext uri="{FF2B5EF4-FFF2-40B4-BE49-F238E27FC236}">
                    <a16:creationId xmlns:a16="http://schemas.microsoft.com/office/drawing/2014/main" id="{0FD5CD11-C4AE-4BD9-8DA6-31ABE42CC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4369" y="3533853"/>
                <a:ext cx="23957" cy="23513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4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3 h 213"/>
                  <a:gd name="T14" fmla="*/ 214 w 214"/>
                  <a:gd name="T15" fmla="*/ 107 h 213"/>
                  <a:gd name="T16" fmla="*/ 211 w 214"/>
                  <a:gd name="T17" fmla="*/ 132 h 213"/>
                  <a:gd name="T18" fmla="*/ 203 w 214"/>
                  <a:gd name="T19" fmla="*/ 153 h 213"/>
                  <a:gd name="T20" fmla="*/ 191 w 214"/>
                  <a:gd name="T21" fmla="*/ 173 h 213"/>
                  <a:gd name="T22" fmla="*/ 175 w 214"/>
                  <a:gd name="T23" fmla="*/ 190 h 213"/>
                  <a:gd name="T24" fmla="*/ 154 w 214"/>
                  <a:gd name="T25" fmla="*/ 202 h 213"/>
                  <a:gd name="T26" fmla="*/ 132 w 214"/>
                  <a:gd name="T27" fmla="*/ 211 h 213"/>
                  <a:gd name="T28" fmla="*/ 107 w 214"/>
                  <a:gd name="T29" fmla="*/ 213 h 213"/>
                  <a:gd name="T30" fmla="*/ 82 w 214"/>
                  <a:gd name="T31" fmla="*/ 211 h 213"/>
                  <a:gd name="T32" fmla="*/ 59 w 214"/>
                  <a:gd name="T33" fmla="*/ 202 h 213"/>
                  <a:gd name="T34" fmla="*/ 40 w 214"/>
                  <a:gd name="T35" fmla="*/ 190 h 213"/>
                  <a:gd name="T36" fmla="*/ 23 w 214"/>
                  <a:gd name="T37" fmla="*/ 173 h 213"/>
                  <a:gd name="T38" fmla="*/ 11 w 214"/>
                  <a:gd name="T39" fmla="*/ 153 h 213"/>
                  <a:gd name="T40" fmla="*/ 2 w 214"/>
                  <a:gd name="T41" fmla="*/ 132 h 213"/>
                  <a:gd name="T42" fmla="*/ 0 w 214"/>
                  <a:gd name="T43" fmla="*/ 107 h 213"/>
                  <a:gd name="T44" fmla="*/ 2 w 214"/>
                  <a:gd name="T45" fmla="*/ 83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4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4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3"/>
                    </a:lnTo>
                    <a:lnTo>
                      <a:pt x="214" y="107"/>
                    </a:lnTo>
                    <a:lnTo>
                      <a:pt x="211" y="132"/>
                    </a:lnTo>
                    <a:lnTo>
                      <a:pt x="203" y="153"/>
                    </a:lnTo>
                    <a:lnTo>
                      <a:pt x="191" y="173"/>
                    </a:lnTo>
                    <a:lnTo>
                      <a:pt x="175" y="190"/>
                    </a:lnTo>
                    <a:lnTo>
                      <a:pt x="154" y="202"/>
                    </a:lnTo>
                    <a:lnTo>
                      <a:pt x="132" y="211"/>
                    </a:lnTo>
                    <a:lnTo>
                      <a:pt x="107" y="213"/>
                    </a:lnTo>
                    <a:lnTo>
                      <a:pt x="82" y="211"/>
                    </a:lnTo>
                    <a:lnTo>
                      <a:pt x="59" y="202"/>
                    </a:lnTo>
                    <a:lnTo>
                      <a:pt x="40" y="190"/>
                    </a:lnTo>
                    <a:lnTo>
                      <a:pt x="23" y="173"/>
                    </a:lnTo>
                    <a:lnTo>
                      <a:pt x="11" y="153"/>
                    </a:lnTo>
                    <a:lnTo>
                      <a:pt x="2" y="132"/>
                    </a:lnTo>
                    <a:lnTo>
                      <a:pt x="0" y="107"/>
                    </a:lnTo>
                    <a:lnTo>
                      <a:pt x="2" y="83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4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5" name="Freeform 63">
                <a:extLst>
                  <a:ext uri="{FF2B5EF4-FFF2-40B4-BE49-F238E27FC236}">
                    <a16:creationId xmlns:a16="http://schemas.microsoft.com/office/drawing/2014/main" id="{82F4B223-C7B4-4248-8665-9E3379E46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4369" y="3463091"/>
                <a:ext cx="23957" cy="23513"/>
              </a:xfrm>
              <a:custGeom>
                <a:avLst/>
                <a:gdLst>
                  <a:gd name="T0" fmla="*/ 107 w 214"/>
                  <a:gd name="T1" fmla="*/ 0 h 212"/>
                  <a:gd name="T2" fmla="*/ 132 w 214"/>
                  <a:gd name="T3" fmla="*/ 2 h 212"/>
                  <a:gd name="T4" fmla="*/ 154 w 214"/>
                  <a:gd name="T5" fmla="*/ 11 h 212"/>
                  <a:gd name="T6" fmla="*/ 175 w 214"/>
                  <a:gd name="T7" fmla="*/ 23 h 212"/>
                  <a:gd name="T8" fmla="*/ 191 w 214"/>
                  <a:gd name="T9" fmla="*/ 39 h 212"/>
                  <a:gd name="T10" fmla="*/ 203 w 214"/>
                  <a:gd name="T11" fmla="*/ 59 h 212"/>
                  <a:gd name="T12" fmla="*/ 211 w 214"/>
                  <a:gd name="T13" fmla="*/ 82 h 212"/>
                  <a:gd name="T14" fmla="*/ 214 w 214"/>
                  <a:gd name="T15" fmla="*/ 106 h 212"/>
                  <a:gd name="T16" fmla="*/ 211 w 214"/>
                  <a:gd name="T17" fmla="*/ 131 h 212"/>
                  <a:gd name="T18" fmla="*/ 203 w 214"/>
                  <a:gd name="T19" fmla="*/ 152 h 212"/>
                  <a:gd name="T20" fmla="*/ 191 w 214"/>
                  <a:gd name="T21" fmla="*/ 173 h 212"/>
                  <a:gd name="T22" fmla="*/ 175 w 214"/>
                  <a:gd name="T23" fmla="*/ 189 h 212"/>
                  <a:gd name="T24" fmla="*/ 154 w 214"/>
                  <a:gd name="T25" fmla="*/ 201 h 212"/>
                  <a:gd name="T26" fmla="*/ 132 w 214"/>
                  <a:gd name="T27" fmla="*/ 210 h 212"/>
                  <a:gd name="T28" fmla="*/ 107 w 214"/>
                  <a:gd name="T29" fmla="*/ 212 h 212"/>
                  <a:gd name="T30" fmla="*/ 82 w 214"/>
                  <a:gd name="T31" fmla="*/ 210 h 212"/>
                  <a:gd name="T32" fmla="*/ 59 w 214"/>
                  <a:gd name="T33" fmla="*/ 201 h 212"/>
                  <a:gd name="T34" fmla="*/ 40 w 214"/>
                  <a:gd name="T35" fmla="*/ 189 h 212"/>
                  <a:gd name="T36" fmla="*/ 23 w 214"/>
                  <a:gd name="T37" fmla="*/ 173 h 212"/>
                  <a:gd name="T38" fmla="*/ 11 w 214"/>
                  <a:gd name="T39" fmla="*/ 152 h 212"/>
                  <a:gd name="T40" fmla="*/ 2 w 214"/>
                  <a:gd name="T41" fmla="*/ 131 h 212"/>
                  <a:gd name="T42" fmla="*/ 0 w 214"/>
                  <a:gd name="T43" fmla="*/ 106 h 212"/>
                  <a:gd name="T44" fmla="*/ 2 w 214"/>
                  <a:gd name="T45" fmla="*/ 82 h 212"/>
                  <a:gd name="T46" fmla="*/ 11 w 214"/>
                  <a:gd name="T47" fmla="*/ 59 h 212"/>
                  <a:gd name="T48" fmla="*/ 23 w 214"/>
                  <a:gd name="T49" fmla="*/ 39 h 212"/>
                  <a:gd name="T50" fmla="*/ 40 w 214"/>
                  <a:gd name="T51" fmla="*/ 23 h 212"/>
                  <a:gd name="T52" fmla="*/ 59 w 214"/>
                  <a:gd name="T53" fmla="*/ 11 h 212"/>
                  <a:gd name="T54" fmla="*/ 82 w 214"/>
                  <a:gd name="T55" fmla="*/ 2 h 212"/>
                  <a:gd name="T56" fmla="*/ 107 w 214"/>
                  <a:gd name="T5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2">
                    <a:moveTo>
                      <a:pt x="107" y="0"/>
                    </a:moveTo>
                    <a:lnTo>
                      <a:pt x="132" y="2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39"/>
                    </a:lnTo>
                    <a:lnTo>
                      <a:pt x="203" y="59"/>
                    </a:lnTo>
                    <a:lnTo>
                      <a:pt x="211" y="82"/>
                    </a:lnTo>
                    <a:lnTo>
                      <a:pt x="214" y="106"/>
                    </a:lnTo>
                    <a:lnTo>
                      <a:pt x="211" y="131"/>
                    </a:lnTo>
                    <a:lnTo>
                      <a:pt x="203" y="152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1"/>
                    </a:lnTo>
                    <a:lnTo>
                      <a:pt x="132" y="210"/>
                    </a:lnTo>
                    <a:lnTo>
                      <a:pt x="107" y="212"/>
                    </a:lnTo>
                    <a:lnTo>
                      <a:pt x="82" y="210"/>
                    </a:lnTo>
                    <a:lnTo>
                      <a:pt x="59" y="201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2"/>
                    </a:lnTo>
                    <a:lnTo>
                      <a:pt x="2" y="131"/>
                    </a:lnTo>
                    <a:lnTo>
                      <a:pt x="0" y="106"/>
                    </a:lnTo>
                    <a:lnTo>
                      <a:pt x="2" y="82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87CB2F6E-691F-41C1-8EC1-F487721B9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4369" y="3392329"/>
                <a:ext cx="23957" cy="23735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3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2 h 213"/>
                  <a:gd name="T14" fmla="*/ 214 w 214"/>
                  <a:gd name="T15" fmla="*/ 107 h 213"/>
                  <a:gd name="T16" fmla="*/ 211 w 214"/>
                  <a:gd name="T17" fmla="*/ 131 h 213"/>
                  <a:gd name="T18" fmla="*/ 203 w 214"/>
                  <a:gd name="T19" fmla="*/ 154 h 213"/>
                  <a:gd name="T20" fmla="*/ 191 w 214"/>
                  <a:gd name="T21" fmla="*/ 173 h 213"/>
                  <a:gd name="T22" fmla="*/ 175 w 214"/>
                  <a:gd name="T23" fmla="*/ 189 h 213"/>
                  <a:gd name="T24" fmla="*/ 154 w 214"/>
                  <a:gd name="T25" fmla="*/ 203 h 213"/>
                  <a:gd name="T26" fmla="*/ 132 w 214"/>
                  <a:gd name="T27" fmla="*/ 210 h 213"/>
                  <a:gd name="T28" fmla="*/ 107 w 214"/>
                  <a:gd name="T29" fmla="*/ 213 h 213"/>
                  <a:gd name="T30" fmla="*/ 82 w 214"/>
                  <a:gd name="T31" fmla="*/ 210 h 213"/>
                  <a:gd name="T32" fmla="*/ 59 w 214"/>
                  <a:gd name="T33" fmla="*/ 203 h 213"/>
                  <a:gd name="T34" fmla="*/ 40 w 214"/>
                  <a:gd name="T35" fmla="*/ 189 h 213"/>
                  <a:gd name="T36" fmla="*/ 23 w 214"/>
                  <a:gd name="T37" fmla="*/ 173 h 213"/>
                  <a:gd name="T38" fmla="*/ 11 w 214"/>
                  <a:gd name="T39" fmla="*/ 154 h 213"/>
                  <a:gd name="T40" fmla="*/ 2 w 214"/>
                  <a:gd name="T41" fmla="*/ 131 h 213"/>
                  <a:gd name="T42" fmla="*/ 0 w 214"/>
                  <a:gd name="T43" fmla="*/ 107 h 213"/>
                  <a:gd name="T44" fmla="*/ 2 w 214"/>
                  <a:gd name="T45" fmla="*/ 82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3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2"/>
                    </a:lnTo>
                    <a:lnTo>
                      <a:pt x="214" y="107"/>
                    </a:lnTo>
                    <a:lnTo>
                      <a:pt x="211" y="131"/>
                    </a:lnTo>
                    <a:lnTo>
                      <a:pt x="203" y="154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3"/>
                    </a:lnTo>
                    <a:lnTo>
                      <a:pt x="132" y="210"/>
                    </a:lnTo>
                    <a:lnTo>
                      <a:pt x="107" y="213"/>
                    </a:lnTo>
                    <a:lnTo>
                      <a:pt x="82" y="210"/>
                    </a:lnTo>
                    <a:lnTo>
                      <a:pt x="59" y="203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4"/>
                    </a:lnTo>
                    <a:lnTo>
                      <a:pt x="2" y="131"/>
                    </a:lnTo>
                    <a:lnTo>
                      <a:pt x="0" y="107"/>
                    </a:lnTo>
                    <a:lnTo>
                      <a:pt x="2" y="82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A5A5A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646BE0D-5FA5-4E1A-B49F-48E0BE9A80BD}"/>
              </a:ext>
            </a:extLst>
          </p:cNvPr>
          <p:cNvSpPr txBox="1"/>
          <p:nvPr/>
        </p:nvSpPr>
        <p:spPr>
          <a:xfrm>
            <a:off x="2689999" y="4474496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Questions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D08671-1F9D-4BB2-B32A-BD36BD890255}"/>
              </a:ext>
            </a:extLst>
          </p:cNvPr>
          <p:cNvSpPr txBox="1"/>
          <p:nvPr/>
        </p:nvSpPr>
        <p:spPr>
          <a:xfrm flipH="1">
            <a:off x="2689999" y="4844801"/>
            <a:ext cx="8287234" cy="1069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Has the demand for remote positions increased in the last five to ten years?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Where is the greatest demand in the US?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specific skills in  those high demand areas are most commonly listed?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794469-C42C-48DE-A3B6-9A630327C0F3}"/>
              </a:ext>
            </a:extLst>
          </p:cNvPr>
          <p:cNvGrpSpPr/>
          <p:nvPr/>
        </p:nvGrpSpPr>
        <p:grpSpPr>
          <a:xfrm>
            <a:off x="1214765" y="4471481"/>
            <a:ext cx="865576" cy="865576"/>
            <a:chOff x="1214765" y="4471481"/>
            <a:chExt cx="865576" cy="865576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045EE360-F74B-4654-81BB-CEF834825D3E}"/>
                </a:ext>
              </a:extLst>
            </p:cNvPr>
            <p:cNvSpPr/>
            <p:nvPr/>
          </p:nvSpPr>
          <p:spPr>
            <a:xfrm>
              <a:off x="1214765" y="4471481"/>
              <a:ext cx="865576" cy="865576"/>
            </a:xfrm>
            <a:prstGeom prst="arc">
              <a:avLst>
                <a:gd name="adj1" fmla="val 3976599"/>
                <a:gd name="adj2" fmla="val 19251165"/>
              </a:avLst>
            </a:prstGeom>
            <a:ln>
              <a:solidFill>
                <a:srgbClr val="1AAD96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93" name="Группа 215">
              <a:extLst>
                <a:ext uri="{FF2B5EF4-FFF2-40B4-BE49-F238E27FC236}">
                  <a16:creationId xmlns:a16="http://schemas.microsoft.com/office/drawing/2014/main" id="{71943071-8196-494E-81BD-969760252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43605" y="4715333"/>
              <a:ext cx="397412" cy="393386"/>
              <a:chOff x="5927726" y="3306763"/>
              <a:chExt cx="3133725" cy="3101975"/>
            </a:xfrm>
            <a:solidFill>
              <a:srgbClr val="1AAD96"/>
            </a:solidFill>
          </p:grpSpPr>
          <p:sp>
            <p:nvSpPr>
              <p:cNvPr id="94" name="Freeform 195">
                <a:extLst>
                  <a:ext uri="{FF2B5EF4-FFF2-40B4-BE49-F238E27FC236}">
                    <a16:creationId xmlns:a16="http://schemas.microsoft.com/office/drawing/2014/main" id="{EB920B60-846D-4688-A0B4-016767B7C1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7726" y="3306763"/>
                <a:ext cx="3133725" cy="3101975"/>
              </a:xfrm>
              <a:custGeom>
                <a:avLst/>
                <a:gdLst>
                  <a:gd name="T0" fmla="*/ 261 w 3947"/>
                  <a:gd name="T1" fmla="*/ 3348 h 3909"/>
                  <a:gd name="T2" fmla="*/ 217 w 3947"/>
                  <a:gd name="T3" fmla="*/ 3478 h 3909"/>
                  <a:gd name="T4" fmla="*/ 268 w 3947"/>
                  <a:gd name="T5" fmla="*/ 3616 h 3909"/>
                  <a:gd name="T6" fmla="*/ 396 w 3947"/>
                  <a:gd name="T7" fmla="*/ 3689 h 3909"/>
                  <a:gd name="T8" fmla="*/ 537 w 3947"/>
                  <a:gd name="T9" fmla="*/ 3668 h 3909"/>
                  <a:gd name="T10" fmla="*/ 1517 w 3947"/>
                  <a:gd name="T11" fmla="*/ 2588 h 3909"/>
                  <a:gd name="T12" fmla="*/ 1279 w 3947"/>
                  <a:gd name="T13" fmla="*/ 2336 h 3909"/>
                  <a:gd name="T14" fmla="*/ 2184 w 3947"/>
                  <a:gd name="T15" fmla="*/ 276 h 3909"/>
                  <a:gd name="T16" fmla="*/ 1844 w 3947"/>
                  <a:gd name="T17" fmla="*/ 411 h 3909"/>
                  <a:gd name="T18" fmla="*/ 1563 w 3947"/>
                  <a:gd name="T19" fmla="*/ 635 h 3909"/>
                  <a:gd name="T20" fmla="*/ 1358 w 3947"/>
                  <a:gd name="T21" fmla="*/ 928 h 3909"/>
                  <a:gd name="T22" fmla="*/ 1249 w 3947"/>
                  <a:gd name="T23" fmla="*/ 1277 h 3909"/>
                  <a:gd name="T24" fmla="*/ 1249 w 3947"/>
                  <a:gd name="T25" fmla="*/ 1655 h 3909"/>
                  <a:gd name="T26" fmla="*/ 1358 w 3947"/>
                  <a:gd name="T27" fmla="*/ 2002 h 3909"/>
                  <a:gd name="T28" fmla="*/ 1563 w 3947"/>
                  <a:gd name="T29" fmla="*/ 2297 h 3909"/>
                  <a:gd name="T30" fmla="*/ 1844 w 3947"/>
                  <a:gd name="T31" fmla="*/ 2521 h 3909"/>
                  <a:gd name="T32" fmla="*/ 2184 w 3947"/>
                  <a:gd name="T33" fmla="*/ 2655 h 3909"/>
                  <a:gd name="T34" fmla="*/ 2563 w 3947"/>
                  <a:gd name="T35" fmla="*/ 2683 h 3909"/>
                  <a:gd name="T36" fmla="*/ 2925 w 3947"/>
                  <a:gd name="T37" fmla="*/ 2600 h 3909"/>
                  <a:gd name="T38" fmla="*/ 3238 w 3947"/>
                  <a:gd name="T39" fmla="*/ 2418 h 3909"/>
                  <a:gd name="T40" fmla="*/ 3483 w 3947"/>
                  <a:gd name="T41" fmla="*/ 2157 h 3909"/>
                  <a:gd name="T42" fmla="*/ 3643 w 3947"/>
                  <a:gd name="T43" fmla="*/ 1834 h 3909"/>
                  <a:gd name="T44" fmla="*/ 3700 w 3947"/>
                  <a:gd name="T45" fmla="*/ 1465 h 3909"/>
                  <a:gd name="T46" fmla="*/ 3643 w 3947"/>
                  <a:gd name="T47" fmla="*/ 1097 h 3909"/>
                  <a:gd name="T48" fmla="*/ 3483 w 3947"/>
                  <a:gd name="T49" fmla="*/ 773 h 3909"/>
                  <a:gd name="T50" fmla="*/ 3238 w 3947"/>
                  <a:gd name="T51" fmla="*/ 512 h 3909"/>
                  <a:gd name="T52" fmla="*/ 2925 w 3947"/>
                  <a:gd name="T53" fmla="*/ 331 h 3909"/>
                  <a:gd name="T54" fmla="*/ 2563 w 3947"/>
                  <a:gd name="T55" fmla="*/ 249 h 3909"/>
                  <a:gd name="T56" fmla="*/ 2572 w 3947"/>
                  <a:gd name="T57" fmla="*/ 4 h 3909"/>
                  <a:gd name="T58" fmla="*/ 2973 w 3947"/>
                  <a:gd name="T59" fmla="*/ 88 h 3909"/>
                  <a:gd name="T60" fmla="*/ 3325 w 3947"/>
                  <a:gd name="T61" fmla="*/ 271 h 3909"/>
                  <a:gd name="T62" fmla="*/ 3613 w 3947"/>
                  <a:gd name="T63" fmla="*/ 539 h 3909"/>
                  <a:gd name="T64" fmla="*/ 3821 w 3947"/>
                  <a:gd name="T65" fmla="*/ 872 h 3909"/>
                  <a:gd name="T66" fmla="*/ 3933 w 3947"/>
                  <a:gd name="T67" fmla="*/ 1258 h 3909"/>
                  <a:gd name="T68" fmla="*/ 3933 w 3947"/>
                  <a:gd name="T69" fmla="*/ 1673 h 3909"/>
                  <a:gd name="T70" fmla="*/ 3821 w 3947"/>
                  <a:gd name="T71" fmla="*/ 2059 h 3909"/>
                  <a:gd name="T72" fmla="*/ 3613 w 3947"/>
                  <a:gd name="T73" fmla="*/ 2393 h 3909"/>
                  <a:gd name="T74" fmla="*/ 3325 w 3947"/>
                  <a:gd name="T75" fmla="*/ 2660 h 3909"/>
                  <a:gd name="T76" fmla="*/ 2973 w 3947"/>
                  <a:gd name="T77" fmla="*/ 2843 h 3909"/>
                  <a:gd name="T78" fmla="*/ 2572 w 3947"/>
                  <a:gd name="T79" fmla="*/ 2927 h 3909"/>
                  <a:gd name="T80" fmla="*/ 2154 w 3947"/>
                  <a:gd name="T81" fmla="*/ 2898 h 3909"/>
                  <a:gd name="T82" fmla="*/ 1775 w 3947"/>
                  <a:gd name="T83" fmla="*/ 2759 h 3909"/>
                  <a:gd name="T84" fmla="*/ 671 w 3947"/>
                  <a:gd name="T85" fmla="*/ 3840 h 3909"/>
                  <a:gd name="T86" fmla="*/ 487 w 3947"/>
                  <a:gd name="T87" fmla="*/ 3906 h 3909"/>
                  <a:gd name="T88" fmla="*/ 266 w 3947"/>
                  <a:gd name="T89" fmla="*/ 3875 h 3909"/>
                  <a:gd name="T90" fmla="*/ 91 w 3947"/>
                  <a:gd name="T91" fmla="*/ 3741 h 3909"/>
                  <a:gd name="T92" fmla="*/ 4 w 3947"/>
                  <a:gd name="T93" fmla="*/ 3536 h 3909"/>
                  <a:gd name="T94" fmla="*/ 26 w 3947"/>
                  <a:gd name="T95" fmla="*/ 3330 h 3909"/>
                  <a:gd name="T96" fmla="*/ 131 w 3947"/>
                  <a:gd name="T97" fmla="*/ 3170 h 3909"/>
                  <a:gd name="T98" fmla="*/ 1077 w 3947"/>
                  <a:gd name="T99" fmla="*/ 1969 h 3909"/>
                  <a:gd name="T100" fmla="*/ 990 w 3947"/>
                  <a:gd name="T101" fmla="*/ 1570 h 3909"/>
                  <a:gd name="T102" fmla="*/ 1019 w 3947"/>
                  <a:gd name="T103" fmla="*/ 1158 h 3909"/>
                  <a:gd name="T104" fmla="*/ 1157 w 3947"/>
                  <a:gd name="T105" fmla="*/ 783 h 3909"/>
                  <a:gd name="T106" fmla="*/ 1386 w 3947"/>
                  <a:gd name="T107" fmla="*/ 465 h 3909"/>
                  <a:gd name="T108" fmla="*/ 1692 w 3947"/>
                  <a:gd name="T109" fmla="*/ 216 h 3909"/>
                  <a:gd name="T110" fmla="*/ 2057 w 3947"/>
                  <a:gd name="T111" fmla="*/ 56 h 3909"/>
                  <a:gd name="T112" fmla="*/ 2467 w 3947"/>
                  <a:gd name="T113" fmla="*/ 0 h 3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7" h="3909">
                    <a:moveTo>
                      <a:pt x="1279" y="2336"/>
                    </a:moveTo>
                    <a:lnTo>
                      <a:pt x="284" y="3322"/>
                    </a:lnTo>
                    <a:lnTo>
                      <a:pt x="284" y="3323"/>
                    </a:lnTo>
                    <a:lnTo>
                      <a:pt x="261" y="3348"/>
                    </a:lnTo>
                    <a:lnTo>
                      <a:pt x="243" y="3376"/>
                    </a:lnTo>
                    <a:lnTo>
                      <a:pt x="229" y="3408"/>
                    </a:lnTo>
                    <a:lnTo>
                      <a:pt x="221" y="3441"/>
                    </a:lnTo>
                    <a:lnTo>
                      <a:pt x="217" y="3478"/>
                    </a:lnTo>
                    <a:lnTo>
                      <a:pt x="221" y="3516"/>
                    </a:lnTo>
                    <a:lnTo>
                      <a:pt x="231" y="3553"/>
                    </a:lnTo>
                    <a:lnTo>
                      <a:pt x="247" y="3586"/>
                    </a:lnTo>
                    <a:lnTo>
                      <a:pt x="268" y="3616"/>
                    </a:lnTo>
                    <a:lnTo>
                      <a:pt x="295" y="3643"/>
                    </a:lnTo>
                    <a:lnTo>
                      <a:pt x="325" y="3664"/>
                    </a:lnTo>
                    <a:lnTo>
                      <a:pt x="359" y="3679"/>
                    </a:lnTo>
                    <a:lnTo>
                      <a:pt x="396" y="3689"/>
                    </a:lnTo>
                    <a:lnTo>
                      <a:pt x="435" y="3693"/>
                    </a:lnTo>
                    <a:lnTo>
                      <a:pt x="472" y="3690"/>
                    </a:lnTo>
                    <a:lnTo>
                      <a:pt x="506" y="3681"/>
                    </a:lnTo>
                    <a:lnTo>
                      <a:pt x="537" y="3668"/>
                    </a:lnTo>
                    <a:lnTo>
                      <a:pt x="566" y="3649"/>
                    </a:lnTo>
                    <a:lnTo>
                      <a:pt x="591" y="3626"/>
                    </a:lnTo>
                    <a:lnTo>
                      <a:pt x="1586" y="2642"/>
                    </a:lnTo>
                    <a:lnTo>
                      <a:pt x="1517" y="2588"/>
                    </a:lnTo>
                    <a:lnTo>
                      <a:pt x="1452" y="2531"/>
                    </a:lnTo>
                    <a:lnTo>
                      <a:pt x="1390" y="2470"/>
                    </a:lnTo>
                    <a:lnTo>
                      <a:pt x="1333" y="2405"/>
                    </a:lnTo>
                    <a:lnTo>
                      <a:pt x="1279" y="2336"/>
                    </a:lnTo>
                    <a:close/>
                    <a:moveTo>
                      <a:pt x="2467" y="245"/>
                    </a:moveTo>
                    <a:lnTo>
                      <a:pt x="2370" y="249"/>
                    </a:lnTo>
                    <a:lnTo>
                      <a:pt x="2276" y="259"/>
                    </a:lnTo>
                    <a:lnTo>
                      <a:pt x="2184" y="276"/>
                    </a:lnTo>
                    <a:lnTo>
                      <a:pt x="2095" y="301"/>
                    </a:lnTo>
                    <a:lnTo>
                      <a:pt x="2008" y="331"/>
                    </a:lnTo>
                    <a:lnTo>
                      <a:pt x="1925" y="369"/>
                    </a:lnTo>
                    <a:lnTo>
                      <a:pt x="1844" y="411"/>
                    </a:lnTo>
                    <a:lnTo>
                      <a:pt x="1768" y="460"/>
                    </a:lnTo>
                    <a:lnTo>
                      <a:pt x="1695" y="512"/>
                    </a:lnTo>
                    <a:lnTo>
                      <a:pt x="1627" y="571"/>
                    </a:lnTo>
                    <a:lnTo>
                      <a:pt x="1563" y="635"/>
                    </a:lnTo>
                    <a:lnTo>
                      <a:pt x="1505" y="702"/>
                    </a:lnTo>
                    <a:lnTo>
                      <a:pt x="1451" y="773"/>
                    </a:lnTo>
                    <a:lnTo>
                      <a:pt x="1401" y="850"/>
                    </a:lnTo>
                    <a:lnTo>
                      <a:pt x="1358" y="928"/>
                    </a:lnTo>
                    <a:lnTo>
                      <a:pt x="1322" y="1012"/>
                    </a:lnTo>
                    <a:lnTo>
                      <a:pt x="1290" y="1097"/>
                    </a:lnTo>
                    <a:lnTo>
                      <a:pt x="1266" y="1186"/>
                    </a:lnTo>
                    <a:lnTo>
                      <a:pt x="1249" y="1277"/>
                    </a:lnTo>
                    <a:lnTo>
                      <a:pt x="1237" y="1370"/>
                    </a:lnTo>
                    <a:lnTo>
                      <a:pt x="1234" y="1465"/>
                    </a:lnTo>
                    <a:lnTo>
                      <a:pt x="1237" y="1562"/>
                    </a:lnTo>
                    <a:lnTo>
                      <a:pt x="1249" y="1655"/>
                    </a:lnTo>
                    <a:lnTo>
                      <a:pt x="1266" y="1746"/>
                    </a:lnTo>
                    <a:lnTo>
                      <a:pt x="1290" y="1834"/>
                    </a:lnTo>
                    <a:lnTo>
                      <a:pt x="1322" y="1920"/>
                    </a:lnTo>
                    <a:lnTo>
                      <a:pt x="1358" y="2002"/>
                    </a:lnTo>
                    <a:lnTo>
                      <a:pt x="1401" y="2082"/>
                    </a:lnTo>
                    <a:lnTo>
                      <a:pt x="1451" y="2157"/>
                    </a:lnTo>
                    <a:lnTo>
                      <a:pt x="1505" y="2230"/>
                    </a:lnTo>
                    <a:lnTo>
                      <a:pt x="1563" y="2297"/>
                    </a:lnTo>
                    <a:lnTo>
                      <a:pt x="1627" y="2361"/>
                    </a:lnTo>
                    <a:lnTo>
                      <a:pt x="1695" y="2418"/>
                    </a:lnTo>
                    <a:lnTo>
                      <a:pt x="1768" y="2472"/>
                    </a:lnTo>
                    <a:lnTo>
                      <a:pt x="1844" y="2521"/>
                    </a:lnTo>
                    <a:lnTo>
                      <a:pt x="1925" y="2563"/>
                    </a:lnTo>
                    <a:lnTo>
                      <a:pt x="2008" y="2600"/>
                    </a:lnTo>
                    <a:lnTo>
                      <a:pt x="2095" y="2631"/>
                    </a:lnTo>
                    <a:lnTo>
                      <a:pt x="2184" y="2655"/>
                    </a:lnTo>
                    <a:lnTo>
                      <a:pt x="2276" y="2672"/>
                    </a:lnTo>
                    <a:lnTo>
                      <a:pt x="2370" y="2683"/>
                    </a:lnTo>
                    <a:lnTo>
                      <a:pt x="2467" y="2687"/>
                    </a:lnTo>
                    <a:lnTo>
                      <a:pt x="2563" y="2683"/>
                    </a:lnTo>
                    <a:lnTo>
                      <a:pt x="2658" y="2672"/>
                    </a:lnTo>
                    <a:lnTo>
                      <a:pt x="2750" y="2655"/>
                    </a:lnTo>
                    <a:lnTo>
                      <a:pt x="2840" y="2631"/>
                    </a:lnTo>
                    <a:lnTo>
                      <a:pt x="2925" y="2600"/>
                    </a:lnTo>
                    <a:lnTo>
                      <a:pt x="3010" y="2563"/>
                    </a:lnTo>
                    <a:lnTo>
                      <a:pt x="3089" y="2521"/>
                    </a:lnTo>
                    <a:lnTo>
                      <a:pt x="3166" y="2472"/>
                    </a:lnTo>
                    <a:lnTo>
                      <a:pt x="3238" y="2418"/>
                    </a:lnTo>
                    <a:lnTo>
                      <a:pt x="3306" y="2361"/>
                    </a:lnTo>
                    <a:lnTo>
                      <a:pt x="3371" y="2297"/>
                    </a:lnTo>
                    <a:lnTo>
                      <a:pt x="3430" y="2230"/>
                    </a:lnTo>
                    <a:lnTo>
                      <a:pt x="3483" y="2157"/>
                    </a:lnTo>
                    <a:lnTo>
                      <a:pt x="3532" y="2082"/>
                    </a:lnTo>
                    <a:lnTo>
                      <a:pt x="3575" y="2002"/>
                    </a:lnTo>
                    <a:lnTo>
                      <a:pt x="3613" y="1920"/>
                    </a:lnTo>
                    <a:lnTo>
                      <a:pt x="3643" y="1834"/>
                    </a:lnTo>
                    <a:lnTo>
                      <a:pt x="3668" y="1746"/>
                    </a:lnTo>
                    <a:lnTo>
                      <a:pt x="3686" y="1655"/>
                    </a:lnTo>
                    <a:lnTo>
                      <a:pt x="3697" y="1562"/>
                    </a:lnTo>
                    <a:lnTo>
                      <a:pt x="3700" y="1465"/>
                    </a:lnTo>
                    <a:lnTo>
                      <a:pt x="3697" y="1370"/>
                    </a:lnTo>
                    <a:lnTo>
                      <a:pt x="3686" y="1277"/>
                    </a:lnTo>
                    <a:lnTo>
                      <a:pt x="3668" y="1186"/>
                    </a:lnTo>
                    <a:lnTo>
                      <a:pt x="3643" y="1097"/>
                    </a:lnTo>
                    <a:lnTo>
                      <a:pt x="3613" y="1012"/>
                    </a:lnTo>
                    <a:lnTo>
                      <a:pt x="3575" y="928"/>
                    </a:lnTo>
                    <a:lnTo>
                      <a:pt x="3532" y="850"/>
                    </a:lnTo>
                    <a:lnTo>
                      <a:pt x="3483" y="773"/>
                    </a:lnTo>
                    <a:lnTo>
                      <a:pt x="3430" y="702"/>
                    </a:lnTo>
                    <a:lnTo>
                      <a:pt x="3371" y="635"/>
                    </a:lnTo>
                    <a:lnTo>
                      <a:pt x="3306" y="571"/>
                    </a:lnTo>
                    <a:lnTo>
                      <a:pt x="3238" y="512"/>
                    </a:lnTo>
                    <a:lnTo>
                      <a:pt x="3166" y="460"/>
                    </a:lnTo>
                    <a:lnTo>
                      <a:pt x="3089" y="411"/>
                    </a:lnTo>
                    <a:lnTo>
                      <a:pt x="3010" y="369"/>
                    </a:lnTo>
                    <a:lnTo>
                      <a:pt x="2925" y="331"/>
                    </a:lnTo>
                    <a:lnTo>
                      <a:pt x="2840" y="301"/>
                    </a:lnTo>
                    <a:lnTo>
                      <a:pt x="2750" y="276"/>
                    </a:lnTo>
                    <a:lnTo>
                      <a:pt x="2658" y="259"/>
                    </a:lnTo>
                    <a:lnTo>
                      <a:pt x="2563" y="249"/>
                    </a:lnTo>
                    <a:lnTo>
                      <a:pt x="2467" y="245"/>
                    </a:lnTo>
                    <a:close/>
                    <a:moveTo>
                      <a:pt x="2467" y="0"/>
                    </a:moveTo>
                    <a:lnTo>
                      <a:pt x="2467" y="0"/>
                    </a:lnTo>
                    <a:lnTo>
                      <a:pt x="2572" y="4"/>
                    </a:lnTo>
                    <a:lnTo>
                      <a:pt x="2677" y="14"/>
                    </a:lnTo>
                    <a:lnTo>
                      <a:pt x="2778" y="33"/>
                    </a:lnTo>
                    <a:lnTo>
                      <a:pt x="2876" y="56"/>
                    </a:lnTo>
                    <a:lnTo>
                      <a:pt x="2973" y="88"/>
                    </a:lnTo>
                    <a:lnTo>
                      <a:pt x="3067" y="125"/>
                    </a:lnTo>
                    <a:lnTo>
                      <a:pt x="3156" y="168"/>
                    </a:lnTo>
                    <a:lnTo>
                      <a:pt x="3242" y="216"/>
                    </a:lnTo>
                    <a:lnTo>
                      <a:pt x="3325" y="271"/>
                    </a:lnTo>
                    <a:lnTo>
                      <a:pt x="3403" y="331"/>
                    </a:lnTo>
                    <a:lnTo>
                      <a:pt x="3478" y="395"/>
                    </a:lnTo>
                    <a:lnTo>
                      <a:pt x="3549" y="465"/>
                    </a:lnTo>
                    <a:lnTo>
                      <a:pt x="3613" y="539"/>
                    </a:lnTo>
                    <a:lnTo>
                      <a:pt x="3673" y="616"/>
                    </a:lnTo>
                    <a:lnTo>
                      <a:pt x="3728" y="697"/>
                    </a:lnTo>
                    <a:lnTo>
                      <a:pt x="3778" y="783"/>
                    </a:lnTo>
                    <a:lnTo>
                      <a:pt x="3821" y="872"/>
                    </a:lnTo>
                    <a:lnTo>
                      <a:pt x="3859" y="965"/>
                    </a:lnTo>
                    <a:lnTo>
                      <a:pt x="3890" y="1059"/>
                    </a:lnTo>
                    <a:lnTo>
                      <a:pt x="3914" y="1158"/>
                    </a:lnTo>
                    <a:lnTo>
                      <a:pt x="3933" y="1258"/>
                    </a:lnTo>
                    <a:lnTo>
                      <a:pt x="3943" y="1362"/>
                    </a:lnTo>
                    <a:lnTo>
                      <a:pt x="3947" y="1465"/>
                    </a:lnTo>
                    <a:lnTo>
                      <a:pt x="3943" y="1570"/>
                    </a:lnTo>
                    <a:lnTo>
                      <a:pt x="3933" y="1673"/>
                    </a:lnTo>
                    <a:lnTo>
                      <a:pt x="3914" y="1774"/>
                    </a:lnTo>
                    <a:lnTo>
                      <a:pt x="3890" y="1871"/>
                    </a:lnTo>
                    <a:lnTo>
                      <a:pt x="3859" y="1966"/>
                    </a:lnTo>
                    <a:lnTo>
                      <a:pt x="3821" y="2059"/>
                    </a:lnTo>
                    <a:lnTo>
                      <a:pt x="3778" y="2147"/>
                    </a:lnTo>
                    <a:lnTo>
                      <a:pt x="3728" y="2234"/>
                    </a:lnTo>
                    <a:lnTo>
                      <a:pt x="3673" y="2315"/>
                    </a:lnTo>
                    <a:lnTo>
                      <a:pt x="3613" y="2393"/>
                    </a:lnTo>
                    <a:lnTo>
                      <a:pt x="3549" y="2467"/>
                    </a:lnTo>
                    <a:lnTo>
                      <a:pt x="3478" y="2536"/>
                    </a:lnTo>
                    <a:lnTo>
                      <a:pt x="3403" y="2601"/>
                    </a:lnTo>
                    <a:lnTo>
                      <a:pt x="3325" y="2660"/>
                    </a:lnTo>
                    <a:lnTo>
                      <a:pt x="3242" y="2714"/>
                    </a:lnTo>
                    <a:lnTo>
                      <a:pt x="3156" y="2763"/>
                    </a:lnTo>
                    <a:lnTo>
                      <a:pt x="3067" y="2806"/>
                    </a:lnTo>
                    <a:lnTo>
                      <a:pt x="2973" y="2843"/>
                    </a:lnTo>
                    <a:lnTo>
                      <a:pt x="2876" y="2874"/>
                    </a:lnTo>
                    <a:lnTo>
                      <a:pt x="2778" y="2898"/>
                    </a:lnTo>
                    <a:lnTo>
                      <a:pt x="2677" y="2917"/>
                    </a:lnTo>
                    <a:lnTo>
                      <a:pt x="2572" y="2927"/>
                    </a:lnTo>
                    <a:lnTo>
                      <a:pt x="2467" y="2931"/>
                    </a:lnTo>
                    <a:lnTo>
                      <a:pt x="2360" y="2927"/>
                    </a:lnTo>
                    <a:lnTo>
                      <a:pt x="2257" y="2916"/>
                    </a:lnTo>
                    <a:lnTo>
                      <a:pt x="2154" y="2898"/>
                    </a:lnTo>
                    <a:lnTo>
                      <a:pt x="2055" y="2873"/>
                    </a:lnTo>
                    <a:lnTo>
                      <a:pt x="1958" y="2842"/>
                    </a:lnTo>
                    <a:lnTo>
                      <a:pt x="1864" y="2803"/>
                    </a:lnTo>
                    <a:lnTo>
                      <a:pt x="1775" y="2759"/>
                    </a:lnTo>
                    <a:lnTo>
                      <a:pt x="745" y="3779"/>
                    </a:lnTo>
                    <a:lnTo>
                      <a:pt x="745" y="3779"/>
                    </a:lnTo>
                    <a:lnTo>
                      <a:pt x="710" y="3811"/>
                    </a:lnTo>
                    <a:lnTo>
                      <a:pt x="671" y="3840"/>
                    </a:lnTo>
                    <a:lnTo>
                      <a:pt x="628" y="3864"/>
                    </a:lnTo>
                    <a:lnTo>
                      <a:pt x="584" y="3882"/>
                    </a:lnTo>
                    <a:lnTo>
                      <a:pt x="536" y="3897"/>
                    </a:lnTo>
                    <a:lnTo>
                      <a:pt x="487" y="3906"/>
                    </a:lnTo>
                    <a:lnTo>
                      <a:pt x="435" y="3909"/>
                    </a:lnTo>
                    <a:lnTo>
                      <a:pt x="376" y="3905"/>
                    </a:lnTo>
                    <a:lnTo>
                      <a:pt x="320" y="3894"/>
                    </a:lnTo>
                    <a:lnTo>
                      <a:pt x="266" y="3875"/>
                    </a:lnTo>
                    <a:lnTo>
                      <a:pt x="215" y="3850"/>
                    </a:lnTo>
                    <a:lnTo>
                      <a:pt x="169" y="3819"/>
                    </a:lnTo>
                    <a:lnTo>
                      <a:pt x="127" y="3782"/>
                    </a:lnTo>
                    <a:lnTo>
                      <a:pt x="91" y="3741"/>
                    </a:lnTo>
                    <a:lnTo>
                      <a:pt x="59" y="3695"/>
                    </a:lnTo>
                    <a:lnTo>
                      <a:pt x="34" y="3645"/>
                    </a:lnTo>
                    <a:lnTo>
                      <a:pt x="15" y="3591"/>
                    </a:lnTo>
                    <a:lnTo>
                      <a:pt x="4" y="3536"/>
                    </a:lnTo>
                    <a:lnTo>
                      <a:pt x="0" y="3478"/>
                    </a:lnTo>
                    <a:lnTo>
                      <a:pt x="2" y="3426"/>
                    </a:lnTo>
                    <a:lnTo>
                      <a:pt x="11" y="3378"/>
                    </a:lnTo>
                    <a:lnTo>
                      <a:pt x="26" y="3330"/>
                    </a:lnTo>
                    <a:lnTo>
                      <a:pt x="45" y="3285"/>
                    </a:lnTo>
                    <a:lnTo>
                      <a:pt x="69" y="3244"/>
                    </a:lnTo>
                    <a:lnTo>
                      <a:pt x="98" y="3205"/>
                    </a:lnTo>
                    <a:lnTo>
                      <a:pt x="131" y="3170"/>
                    </a:lnTo>
                    <a:lnTo>
                      <a:pt x="130" y="3169"/>
                    </a:lnTo>
                    <a:lnTo>
                      <a:pt x="1159" y="2150"/>
                    </a:lnTo>
                    <a:lnTo>
                      <a:pt x="1115" y="2061"/>
                    </a:lnTo>
                    <a:lnTo>
                      <a:pt x="1077" y="1969"/>
                    </a:lnTo>
                    <a:lnTo>
                      <a:pt x="1044" y="1873"/>
                    </a:lnTo>
                    <a:lnTo>
                      <a:pt x="1020" y="1775"/>
                    </a:lnTo>
                    <a:lnTo>
                      <a:pt x="1001" y="1674"/>
                    </a:lnTo>
                    <a:lnTo>
                      <a:pt x="990" y="1570"/>
                    </a:lnTo>
                    <a:lnTo>
                      <a:pt x="986" y="1465"/>
                    </a:lnTo>
                    <a:lnTo>
                      <a:pt x="990" y="1362"/>
                    </a:lnTo>
                    <a:lnTo>
                      <a:pt x="1001" y="1258"/>
                    </a:lnTo>
                    <a:lnTo>
                      <a:pt x="1019" y="1158"/>
                    </a:lnTo>
                    <a:lnTo>
                      <a:pt x="1044" y="1059"/>
                    </a:lnTo>
                    <a:lnTo>
                      <a:pt x="1075" y="965"/>
                    </a:lnTo>
                    <a:lnTo>
                      <a:pt x="1112" y="872"/>
                    </a:lnTo>
                    <a:lnTo>
                      <a:pt x="1157" y="783"/>
                    </a:lnTo>
                    <a:lnTo>
                      <a:pt x="1206" y="697"/>
                    </a:lnTo>
                    <a:lnTo>
                      <a:pt x="1260" y="616"/>
                    </a:lnTo>
                    <a:lnTo>
                      <a:pt x="1321" y="539"/>
                    </a:lnTo>
                    <a:lnTo>
                      <a:pt x="1386" y="465"/>
                    </a:lnTo>
                    <a:lnTo>
                      <a:pt x="1456" y="395"/>
                    </a:lnTo>
                    <a:lnTo>
                      <a:pt x="1530" y="331"/>
                    </a:lnTo>
                    <a:lnTo>
                      <a:pt x="1608" y="271"/>
                    </a:lnTo>
                    <a:lnTo>
                      <a:pt x="1692" y="216"/>
                    </a:lnTo>
                    <a:lnTo>
                      <a:pt x="1777" y="168"/>
                    </a:lnTo>
                    <a:lnTo>
                      <a:pt x="1868" y="125"/>
                    </a:lnTo>
                    <a:lnTo>
                      <a:pt x="1961" y="88"/>
                    </a:lnTo>
                    <a:lnTo>
                      <a:pt x="2057" y="56"/>
                    </a:lnTo>
                    <a:lnTo>
                      <a:pt x="2156" y="33"/>
                    </a:lnTo>
                    <a:lnTo>
                      <a:pt x="2258" y="14"/>
                    </a:lnTo>
                    <a:lnTo>
                      <a:pt x="2361" y="4"/>
                    </a:lnTo>
                    <a:lnTo>
                      <a:pt x="24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5" name="Freeform 196">
                <a:extLst>
                  <a:ext uri="{FF2B5EF4-FFF2-40B4-BE49-F238E27FC236}">
                    <a16:creationId xmlns:a16="http://schemas.microsoft.com/office/drawing/2014/main" id="{8B5F073F-4AEC-4BFF-B8C5-3A190C18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3790950"/>
                <a:ext cx="733425" cy="727075"/>
              </a:xfrm>
              <a:custGeom>
                <a:avLst/>
                <a:gdLst>
                  <a:gd name="T0" fmla="*/ 864 w 925"/>
                  <a:gd name="T1" fmla="*/ 0 h 916"/>
                  <a:gd name="T2" fmla="*/ 883 w 925"/>
                  <a:gd name="T3" fmla="*/ 3 h 916"/>
                  <a:gd name="T4" fmla="*/ 900 w 925"/>
                  <a:gd name="T5" fmla="*/ 11 h 916"/>
                  <a:gd name="T6" fmla="*/ 914 w 925"/>
                  <a:gd name="T7" fmla="*/ 25 h 916"/>
                  <a:gd name="T8" fmla="*/ 922 w 925"/>
                  <a:gd name="T9" fmla="*/ 41 h 916"/>
                  <a:gd name="T10" fmla="*/ 925 w 925"/>
                  <a:gd name="T11" fmla="*/ 60 h 916"/>
                  <a:gd name="T12" fmla="*/ 922 w 925"/>
                  <a:gd name="T13" fmla="*/ 80 h 916"/>
                  <a:gd name="T14" fmla="*/ 914 w 925"/>
                  <a:gd name="T15" fmla="*/ 96 h 916"/>
                  <a:gd name="T16" fmla="*/ 900 w 925"/>
                  <a:gd name="T17" fmla="*/ 110 h 916"/>
                  <a:gd name="T18" fmla="*/ 883 w 925"/>
                  <a:gd name="T19" fmla="*/ 119 h 916"/>
                  <a:gd name="T20" fmla="*/ 864 w 925"/>
                  <a:gd name="T21" fmla="*/ 122 h 916"/>
                  <a:gd name="T22" fmla="*/ 789 w 925"/>
                  <a:gd name="T23" fmla="*/ 126 h 916"/>
                  <a:gd name="T24" fmla="*/ 714 w 925"/>
                  <a:gd name="T25" fmla="*/ 136 h 916"/>
                  <a:gd name="T26" fmla="*/ 644 w 925"/>
                  <a:gd name="T27" fmla="*/ 155 h 916"/>
                  <a:gd name="T28" fmla="*/ 575 w 925"/>
                  <a:gd name="T29" fmla="*/ 180 h 916"/>
                  <a:gd name="T30" fmla="*/ 511 w 925"/>
                  <a:gd name="T31" fmla="*/ 210 h 916"/>
                  <a:gd name="T32" fmla="*/ 451 w 925"/>
                  <a:gd name="T33" fmla="*/ 247 h 916"/>
                  <a:gd name="T34" fmla="*/ 393 w 925"/>
                  <a:gd name="T35" fmla="*/ 289 h 916"/>
                  <a:gd name="T36" fmla="*/ 341 w 925"/>
                  <a:gd name="T37" fmla="*/ 336 h 916"/>
                  <a:gd name="T38" fmla="*/ 293 w 925"/>
                  <a:gd name="T39" fmla="*/ 388 h 916"/>
                  <a:gd name="T40" fmla="*/ 250 w 925"/>
                  <a:gd name="T41" fmla="*/ 445 h 916"/>
                  <a:gd name="T42" fmla="*/ 213 w 925"/>
                  <a:gd name="T43" fmla="*/ 506 h 916"/>
                  <a:gd name="T44" fmla="*/ 182 w 925"/>
                  <a:gd name="T45" fmla="*/ 570 h 916"/>
                  <a:gd name="T46" fmla="*/ 157 w 925"/>
                  <a:gd name="T47" fmla="*/ 637 h 916"/>
                  <a:gd name="T48" fmla="*/ 139 w 925"/>
                  <a:gd name="T49" fmla="*/ 707 h 916"/>
                  <a:gd name="T50" fmla="*/ 128 w 925"/>
                  <a:gd name="T51" fmla="*/ 779 h 916"/>
                  <a:gd name="T52" fmla="*/ 124 w 925"/>
                  <a:gd name="T53" fmla="*/ 854 h 916"/>
                  <a:gd name="T54" fmla="*/ 120 w 925"/>
                  <a:gd name="T55" fmla="*/ 874 h 916"/>
                  <a:gd name="T56" fmla="*/ 111 w 925"/>
                  <a:gd name="T57" fmla="*/ 891 h 916"/>
                  <a:gd name="T58" fmla="*/ 99 w 925"/>
                  <a:gd name="T59" fmla="*/ 904 h 916"/>
                  <a:gd name="T60" fmla="*/ 82 w 925"/>
                  <a:gd name="T61" fmla="*/ 912 h 916"/>
                  <a:gd name="T62" fmla="*/ 62 w 925"/>
                  <a:gd name="T63" fmla="*/ 916 h 916"/>
                  <a:gd name="T64" fmla="*/ 43 w 925"/>
                  <a:gd name="T65" fmla="*/ 912 h 916"/>
                  <a:gd name="T66" fmla="*/ 25 w 925"/>
                  <a:gd name="T67" fmla="*/ 904 h 916"/>
                  <a:gd name="T68" fmla="*/ 12 w 925"/>
                  <a:gd name="T69" fmla="*/ 891 h 916"/>
                  <a:gd name="T70" fmla="*/ 3 w 925"/>
                  <a:gd name="T71" fmla="*/ 874 h 916"/>
                  <a:gd name="T72" fmla="*/ 0 w 925"/>
                  <a:gd name="T73" fmla="*/ 854 h 916"/>
                  <a:gd name="T74" fmla="*/ 4 w 925"/>
                  <a:gd name="T75" fmla="*/ 772 h 916"/>
                  <a:gd name="T76" fmla="*/ 15 w 925"/>
                  <a:gd name="T77" fmla="*/ 692 h 916"/>
                  <a:gd name="T78" fmla="*/ 34 w 925"/>
                  <a:gd name="T79" fmla="*/ 615 h 916"/>
                  <a:gd name="T80" fmla="*/ 61 w 925"/>
                  <a:gd name="T81" fmla="*/ 540 h 916"/>
                  <a:gd name="T82" fmla="*/ 94 w 925"/>
                  <a:gd name="T83" fmla="*/ 468 h 916"/>
                  <a:gd name="T84" fmla="*/ 131 w 925"/>
                  <a:gd name="T85" fmla="*/ 401 h 916"/>
                  <a:gd name="T86" fmla="*/ 176 w 925"/>
                  <a:gd name="T87" fmla="*/ 337 h 916"/>
                  <a:gd name="T88" fmla="*/ 226 w 925"/>
                  <a:gd name="T89" fmla="*/ 279 h 916"/>
                  <a:gd name="T90" fmla="*/ 282 w 925"/>
                  <a:gd name="T91" fmla="*/ 224 h 916"/>
                  <a:gd name="T92" fmla="*/ 341 w 925"/>
                  <a:gd name="T93" fmla="*/ 174 h 916"/>
                  <a:gd name="T94" fmla="*/ 405 w 925"/>
                  <a:gd name="T95" fmla="*/ 130 h 916"/>
                  <a:gd name="T96" fmla="*/ 475 w 925"/>
                  <a:gd name="T97" fmla="*/ 91 h 916"/>
                  <a:gd name="T98" fmla="*/ 546 w 925"/>
                  <a:gd name="T99" fmla="*/ 60 h 916"/>
                  <a:gd name="T100" fmla="*/ 621 w 925"/>
                  <a:gd name="T101" fmla="*/ 34 h 916"/>
                  <a:gd name="T102" fmla="*/ 700 w 925"/>
                  <a:gd name="T103" fmla="*/ 15 h 916"/>
                  <a:gd name="T104" fmla="*/ 781 w 925"/>
                  <a:gd name="T105" fmla="*/ 4 h 916"/>
                  <a:gd name="T106" fmla="*/ 864 w 925"/>
                  <a:gd name="T107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5" h="916">
                    <a:moveTo>
                      <a:pt x="864" y="0"/>
                    </a:moveTo>
                    <a:lnTo>
                      <a:pt x="883" y="3"/>
                    </a:lnTo>
                    <a:lnTo>
                      <a:pt x="900" y="11"/>
                    </a:lnTo>
                    <a:lnTo>
                      <a:pt x="914" y="25"/>
                    </a:lnTo>
                    <a:lnTo>
                      <a:pt x="922" y="41"/>
                    </a:lnTo>
                    <a:lnTo>
                      <a:pt x="925" y="60"/>
                    </a:lnTo>
                    <a:lnTo>
                      <a:pt x="922" y="80"/>
                    </a:lnTo>
                    <a:lnTo>
                      <a:pt x="914" y="96"/>
                    </a:lnTo>
                    <a:lnTo>
                      <a:pt x="900" y="110"/>
                    </a:lnTo>
                    <a:lnTo>
                      <a:pt x="883" y="119"/>
                    </a:lnTo>
                    <a:lnTo>
                      <a:pt x="864" y="122"/>
                    </a:lnTo>
                    <a:lnTo>
                      <a:pt x="789" y="126"/>
                    </a:lnTo>
                    <a:lnTo>
                      <a:pt x="714" y="136"/>
                    </a:lnTo>
                    <a:lnTo>
                      <a:pt x="644" y="155"/>
                    </a:lnTo>
                    <a:lnTo>
                      <a:pt x="575" y="180"/>
                    </a:lnTo>
                    <a:lnTo>
                      <a:pt x="511" y="210"/>
                    </a:lnTo>
                    <a:lnTo>
                      <a:pt x="451" y="247"/>
                    </a:lnTo>
                    <a:lnTo>
                      <a:pt x="393" y="289"/>
                    </a:lnTo>
                    <a:lnTo>
                      <a:pt x="341" y="336"/>
                    </a:lnTo>
                    <a:lnTo>
                      <a:pt x="293" y="388"/>
                    </a:lnTo>
                    <a:lnTo>
                      <a:pt x="250" y="445"/>
                    </a:lnTo>
                    <a:lnTo>
                      <a:pt x="213" y="506"/>
                    </a:lnTo>
                    <a:lnTo>
                      <a:pt x="182" y="570"/>
                    </a:lnTo>
                    <a:lnTo>
                      <a:pt x="157" y="637"/>
                    </a:lnTo>
                    <a:lnTo>
                      <a:pt x="139" y="707"/>
                    </a:lnTo>
                    <a:lnTo>
                      <a:pt x="128" y="779"/>
                    </a:lnTo>
                    <a:lnTo>
                      <a:pt x="124" y="854"/>
                    </a:lnTo>
                    <a:lnTo>
                      <a:pt x="120" y="874"/>
                    </a:lnTo>
                    <a:lnTo>
                      <a:pt x="111" y="891"/>
                    </a:lnTo>
                    <a:lnTo>
                      <a:pt x="99" y="904"/>
                    </a:lnTo>
                    <a:lnTo>
                      <a:pt x="82" y="912"/>
                    </a:lnTo>
                    <a:lnTo>
                      <a:pt x="62" y="916"/>
                    </a:lnTo>
                    <a:lnTo>
                      <a:pt x="43" y="912"/>
                    </a:lnTo>
                    <a:lnTo>
                      <a:pt x="25" y="904"/>
                    </a:lnTo>
                    <a:lnTo>
                      <a:pt x="12" y="891"/>
                    </a:lnTo>
                    <a:lnTo>
                      <a:pt x="3" y="874"/>
                    </a:lnTo>
                    <a:lnTo>
                      <a:pt x="0" y="854"/>
                    </a:lnTo>
                    <a:lnTo>
                      <a:pt x="4" y="772"/>
                    </a:lnTo>
                    <a:lnTo>
                      <a:pt x="15" y="692"/>
                    </a:lnTo>
                    <a:lnTo>
                      <a:pt x="34" y="615"/>
                    </a:lnTo>
                    <a:lnTo>
                      <a:pt x="61" y="540"/>
                    </a:lnTo>
                    <a:lnTo>
                      <a:pt x="94" y="468"/>
                    </a:lnTo>
                    <a:lnTo>
                      <a:pt x="131" y="401"/>
                    </a:lnTo>
                    <a:lnTo>
                      <a:pt x="176" y="337"/>
                    </a:lnTo>
                    <a:lnTo>
                      <a:pt x="226" y="279"/>
                    </a:lnTo>
                    <a:lnTo>
                      <a:pt x="282" y="224"/>
                    </a:lnTo>
                    <a:lnTo>
                      <a:pt x="341" y="174"/>
                    </a:lnTo>
                    <a:lnTo>
                      <a:pt x="405" y="130"/>
                    </a:lnTo>
                    <a:lnTo>
                      <a:pt x="475" y="91"/>
                    </a:lnTo>
                    <a:lnTo>
                      <a:pt x="546" y="60"/>
                    </a:lnTo>
                    <a:lnTo>
                      <a:pt x="621" y="34"/>
                    </a:lnTo>
                    <a:lnTo>
                      <a:pt x="700" y="15"/>
                    </a:lnTo>
                    <a:lnTo>
                      <a:pt x="781" y="4"/>
                    </a:lnTo>
                    <a:lnTo>
                      <a:pt x="8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A3F2796-AB08-4632-ABFE-4064DC91786C}"/>
              </a:ext>
            </a:extLst>
          </p:cNvPr>
          <p:cNvSpPr txBox="1"/>
          <p:nvPr/>
        </p:nvSpPr>
        <p:spPr>
          <a:xfrm>
            <a:off x="5848985" y="2824757"/>
            <a:ext cx="3868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rownBagLunch" panose="02000603000000000000" pitchFamily="2" charset="0"/>
              </a:rPr>
              <a:t>Meant for companies to post jobs.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1D3EB3-3E8F-4D8F-BABE-4A12F54F8DCC}"/>
              </a:ext>
            </a:extLst>
          </p:cNvPr>
          <p:cNvSpPr txBox="1"/>
          <p:nvPr/>
        </p:nvSpPr>
        <p:spPr>
          <a:xfrm>
            <a:off x="7145508" y="4233061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rownBagLunch" panose="02000603000000000000" pitchFamily="2" charset="0"/>
              </a:rPr>
              <a:t>No historical data.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5D0D8E-77EE-45BC-89DF-5BD5336AA4FB}"/>
              </a:ext>
            </a:extLst>
          </p:cNvPr>
          <p:cNvSpPr txBox="1"/>
          <p:nvPr/>
        </p:nvSpPr>
        <p:spPr>
          <a:xfrm>
            <a:off x="6351594" y="5927096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rownBagLunch" panose="02000603000000000000" pitchFamily="2" charset="0"/>
              </a:rPr>
              <a:t>Data is too messy and inconsistent.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0A30DAC-FCC6-4C0D-AED1-55BB5D74857F}"/>
              </a:ext>
            </a:extLst>
          </p:cNvPr>
          <p:cNvSpPr/>
          <p:nvPr/>
        </p:nvSpPr>
        <p:spPr>
          <a:xfrm>
            <a:off x="2719411" y="3053031"/>
            <a:ext cx="3028779" cy="558539"/>
          </a:xfrm>
          <a:custGeom>
            <a:avLst/>
            <a:gdLst>
              <a:gd name="connsiteX0" fmla="*/ 0 w 3028779"/>
              <a:gd name="connsiteY0" fmla="*/ 499162 h 558539"/>
              <a:gd name="connsiteX1" fmla="*/ 166254 w 3028779"/>
              <a:gd name="connsiteY1" fmla="*/ 511037 h 558539"/>
              <a:gd name="connsiteX2" fmla="*/ 201880 w 3028779"/>
              <a:gd name="connsiteY2" fmla="*/ 522913 h 558539"/>
              <a:gd name="connsiteX3" fmla="*/ 463137 w 3028779"/>
              <a:gd name="connsiteY3" fmla="*/ 558539 h 558539"/>
              <a:gd name="connsiteX4" fmla="*/ 973776 w 3028779"/>
              <a:gd name="connsiteY4" fmla="*/ 546663 h 558539"/>
              <a:gd name="connsiteX5" fmla="*/ 1009402 w 3028779"/>
              <a:gd name="connsiteY5" fmla="*/ 534788 h 558539"/>
              <a:gd name="connsiteX6" fmla="*/ 1045028 w 3028779"/>
              <a:gd name="connsiteY6" fmla="*/ 511037 h 558539"/>
              <a:gd name="connsiteX7" fmla="*/ 1068779 w 3028779"/>
              <a:gd name="connsiteY7" fmla="*/ 475411 h 558539"/>
              <a:gd name="connsiteX8" fmla="*/ 1092530 w 3028779"/>
              <a:gd name="connsiteY8" fmla="*/ 404159 h 558539"/>
              <a:gd name="connsiteX9" fmla="*/ 1080654 w 3028779"/>
              <a:gd name="connsiteY9" fmla="*/ 344783 h 558539"/>
              <a:gd name="connsiteX10" fmla="*/ 1045028 w 3028779"/>
              <a:gd name="connsiteY10" fmla="*/ 356658 h 558539"/>
              <a:gd name="connsiteX11" fmla="*/ 1056904 w 3028779"/>
              <a:gd name="connsiteY11" fmla="*/ 392284 h 558539"/>
              <a:gd name="connsiteX12" fmla="*/ 1128156 w 3028779"/>
              <a:gd name="connsiteY12" fmla="*/ 427910 h 558539"/>
              <a:gd name="connsiteX13" fmla="*/ 2196935 w 3028779"/>
              <a:gd name="connsiteY13" fmla="*/ 416035 h 558539"/>
              <a:gd name="connsiteX14" fmla="*/ 2268187 w 3028779"/>
              <a:gd name="connsiteY14" fmla="*/ 392284 h 558539"/>
              <a:gd name="connsiteX15" fmla="*/ 2327563 w 3028779"/>
              <a:gd name="connsiteY15" fmla="*/ 380409 h 558539"/>
              <a:gd name="connsiteX16" fmla="*/ 2398815 w 3028779"/>
              <a:gd name="connsiteY16" fmla="*/ 356658 h 558539"/>
              <a:gd name="connsiteX17" fmla="*/ 2446317 w 3028779"/>
              <a:gd name="connsiteY17" fmla="*/ 285406 h 558539"/>
              <a:gd name="connsiteX18" fmla="*/ 2493818 w 3028779"/>
              <a:gd name="connsiteY18" fmla="*/ 178528 h 558539"/>
              <a:gd name="connsiteX19" fmla="*/ 2529444 w 3028779"/>
              <a:gd name="connsiteY19" fmla="*/ 107276 h 558539"/>
              <a:gd name="connsiteX20" fmla="*/ 2565070 w 3028779"/>
              <a:gd name="connsiteY20" fmla="*/ 95401 h 558539"/>
              <a:gd name="connsiteX21" fmla="*/ 2636322 w 3028779"/>
              <a:gd name="connsiteY21" fmla="*/ 59775 h 558539"/>
              <a:gd name="connsiteX22" fmla="*/ 2671948 w 3028779"/>
              <a:gd name="connsiteY22" fmla="*/ 36024 h 558539"/>
              <a:gd name="connsiteX23" fmla="*/ 2873828 w 3028779"/>
              <a:gd name="connsiteY23" fmla="*/ 47900 h 558539"/>
              <a:gd name="connsiteX24" fmla="*/ 3028207 w 3028779"/>
              <a:gd name="connsiteY24" fmla="*/ 47900 h 558539"/>
              <a:gd name="connsiteX25" fmla="*/ 2992582 w 3028779"/>
              <a:gd name="connsiteY25" fmla="*/ 12274 h 558539"/>
              <a:gd name="connsiteX26" fmla="*/ 3028207 w 3028779"/>
              <a:gd name="connsiteY26" fmla="*/ 83526 h 558539"/>
              <a:gd name="connsiteX27" fmla="*/ 2968831 w 3028779"/>
              <a:gd name="connsiteY27" fmla="*/ 154778 h 55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28779" h="558539">
                <a:moveTo>
                  <a:pt x="0" y="499162"/>
                </a:moveTo>
                <a:cubicBezTo>
                  <a:pt x="55418" y="503120"/>
                  <a:pt x="111075" y="504545"/>
                  <a:pt x="166254" y="511037"/>
                </a:cubicBezTo>
                <a:cubicBezTo>
                  <a:pt x="178686" y="512500"/>
                  <a:pt x="189605" y="520458"/>
                  <a:pt x="201880" y="522913"/>
                </a:cubicBezTo>
                <a:cubicBezTo>
                  <a:pt x="323031" y="547143"/>
                  <a:pt x="346522" y="546877"/>
                  <a:pt x="463137" y="558539"/>
                </a:cubicBezTo>
                <a:cubicBezTo>
                  <a:pt x="633350" y="554580"/>
                  <a:pt x="803678" y="554059"/>
                  <a:pt x="973776" y="546663"/>
                </a:cubicBezTo>
                <a:cubicBezTo>
                  <a:pt x="986282" y="546119"/>
                  <a:pt x="998206" y="540386"/>
                  <a:pt x="1009402" y="534788"/>
                </a:cubicBezTo>
                <a:cubicBezTo>
                  <a:pt x="1022168" y="528405"/>
                  <a:pt x="1033153" y="518954"/>
                  <a:pt x="1045028" y="511037"/>
                </a:cubicBezTo>
                <a:cubicBezTo>
                  <a:pt x="1052945" y="499162"/>
                  <a:pt x="1062982" y="488453"/>
                  <a:pt x="1068779" y="475411"/>
                </a:cubicBezTo>
                <a:cubicBezTo>
                  <a:pt x="1078947" y="452533"/>
                  <a:pt x="1092530" y="404159"/>
                  <a:pt x="1092530" y="404159"/>
                </a:cubicBezTo>
                <a:cubicBezTo>
                  <a:pt x="1088571" y="384367"/>
                  <a:pt x="1094926" y="359055"/>
                  <a:pt x="1080654" y="344783"/>
                </a:cubicBezTo>
                <a:cubicBezTo>
                  <a:pt x="1071803" y="335932"/>
                  <a:pt x="1050626" y="345462"/>
                  <a:pt x="1045028" y="356658"/>
                </a:cubicBezTo>
                <a:cubicBezTo>
                  <a:pt x="1039430" y="367854"/>
                  <a:pt x="1049084" y="382509"/>
                  <a:pt x="1056904" y="392284"/>
                </a:cubicBezTo>
                <a:cubicBezTo>
                  <a:pt x="1073647" y="413213"/>
                  <a:pt x="1104686" y="420087"/>
                  <a:pt x="1128156" y="427910"/>
                </a:cubicBezTo>
                <a:cubicBezTo>
                  <a:pt x="1484416" y="423952"/>
                  <a:pt x="1840827" y="427163"/>
                  <a:pt x="2196935" y="416035"/>
                </a:cubicBezTo>
                <a:cubicBezTo>
                  <a:pt x="2221958" y="415253"/>
                  <a:pt x="2243638" y="397194"/>
                  <a:pt x="2268187" y="392284"/>
                </a:cubicBezTo>
                <a:cubicBezTo>
                  <a:pt x="2287979" y="388326"/>
                  <a:pt x="2308090" y="385720"/>
                  <a:pt x="2327563" y="380409"/>
                </a:cubicBezTo>
                <a:cubicBezTo>
                  <a:pt x="2351716" y="373822"/>
                  <a:pt x="2398815" y="356658"/>
                  <a:pt x="2398815" y="356658"/>
                </a:cubicBezTo>
                <a:cubicBezTo>
                  <a:pt x="2414649" y="332907"/>
                  <a:pt x="2437291" y="312486"/>
                  <a:pt x="2446317" y="285406"/>
                </a:cubicBezTo>
                <a:cubicBezTo>
                  <a:pt x="2474580" y="200614"/>
                  <a:pt x="2456180" y="234985"/>
                  <a:pt x="2493818" y="178528"/>
                </a:cubicBezTo>
                <a:cubicBezTo>
                  <a:pt x="2501641" y="155058"/>
                  <a:pt x="2508515" y="124019"/>
                  <a:pt x="2529444" y="107276"/>
                </a:cubicBezTo>
                <a:cubicBezTo>
                  <a:pt x="2539219" y="99456"/>
                  <a:pt x="2553195" y="99359"/>
                  <a:pt x="2565070" y="95401"/>
                </a:cubicBezTo>
                <a:cubicBezTo>
                  <a:pt x="2667170" y="27334"/>
                  <a:pt x="2537990" y="108941"/>
                  <a:pt x="2636322" y="59775"/>
                </a:cubicBezTo>
                <a:cubicBezTo>
                  <a:pt x="2649088" y="53392"/>
                  <a:pt x="2660073" y="43941"/>
                  <a:pt x="2671948" y="36024"/>
                </a:cubicBezTo>
                <a:lnTo>
                  <a:pt x="2873828" y="47900"/>
                </a:lnTo>
                <a:cubicBezTo>
                  <a:pt x="3009799" y="58359"/>
                  <a:pt x="2940070" y="69934"/>
                  <a:pt x="3028207" y="47900"/>
                </a:cubicBezTo>
                <a:cubicBezTo>
                  <a:pt x="2946541" y="-6546"/>
                  <a:pt x="2929876" y="-8629"/>
                  <a:pt x="2992582" y="12274"/>
                </a:cubicBezTo>
                <a:cubicBezTo>
                  <a:pt x="2998362" y="20944"/>
                  <a:pt x="3033670" y="67138"/>
                  <a:pt x="3028207" y="83526"/>
                </a:cubicBezTo>
                <a:cubicBezTo>
                  <a:pt x="3003358" y="158072"/>
                  <a:pt x="3005805" y="154778"/>
                  <a:pt x="2968831" y="154778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063D0E-42CC-49C0-9A95-F505C434A969}"/>
              </a:ext>
            </a:extLst>
          </p:cNvPr>
          <p:cNvSpPr/>
          <p:nvPr/>
        </p:nvSpPr>
        <p:spPr>
          <a:xfrm>
            <a:off x="2999035" y="4100833"/>
            <a:ext cx="6815328" cy="987552"/>
          </a:xfrm>
          <a:custGeom>
            <a:avLst/>
            <a:gdLst>
              <a:gd name="connsiteX0" fmla="*/ 0 w 6815328"/>
              <a:gd name="connsiteY0" fmla="*/ 963168 h 987552"/>
              <a:gd name="connsiteX1" fmla="*/ 60960 w 6815328"/>
              <a:gd name="connsiteY1" fmla="*/ 950976 h 987552"/>
              <a:gd name="connsiteX2" fmla="*/ 1072896 w 6815328"/>
              <a:gd name="connsiteY2" fmla="*/ 950976 h 987552"/>
              <a:gd name="connsiteX3" fmla="*/ 1901952 w 6815328"/>
              <a:gd name="connsiteY3" fmla="*/ 938784 h 987552"/>
              <a:gd name="connsiteX4" fmla="*/ 2060448 w 6815328"/>
              <a:gd name="connsiteY4" fmla="*/ 926592 h 987552"/>
              <a:gd name="connsiteX5" fmla="*/ 2645664 w 6815328"/>
              <a:gd name="connsiteY5" fmla="*/ 914400 h 987552"/>
              <a:gd name="connsiteX6" fmla="*/ 4059936 w 6815328"/>
              <a:gd name="connsiteY6" fmla="*/ 926592 h 987552"/>
              <a:gd name="connsiteX7" fmla="*/ 4291584 w 6815328"/>
              <a:gd name="connsiteY7" fmla="*/ 950976 h 987552"/>
              <a:gd name="connsiteX8" fmla="*/ 4425696 w 6815328"/>
              <a:gd name="connsiteY8" fmla="*/ 963168 h 987552"/>
              <a:gd name="connsiteX9" fmla="*/ 4523232 w 6815328"/>
              <a:gd name="connsiteY9" fmla="*/ 975360 h 987552"/>
              <a:gd name="connsiteX10" fmla="*/ 5388864 w 6815328"/>
              <a:gd name="connsiteY10" fmla="*/ 987552 h 987552"/>
              <a:gd name="connsiteX11" fmla="*/ 6193536 w 6815328"/>
              <a:gd name="connsiteY11" fmla="*/ 975360 h 987552"/>
              <a:gd name="connsiteX12" fmla="*/ 6242304 w 6815328"/>
              <a:gd name="connsiteY12" fmla="*/ 963168 h 987552"/>
              <a:gd name="connsiteX13" fmla="*/ 6315456 w 6815328"/>
              <a:gd name="connsiteY13" fmla="*/ 950976 h 987552"/>
              <a:gd name="connsiteX14" fmla="*/ 6364224 w 6815328"/>
              <a:gd name="connsiteY14" fmla="*/ 938784 h 987552"/>
              <a:gd name="connsiteX15" fmla="*/ 6425184 w 6815328"/>
              <a:gd name="connsiteY15" fmla="*/ 926592 h 987552"/>
              <a:gd name="connsiteX16" fmla="*/ 6498336 w 6815328"/>
              <a:gd name="connsiteY16" fmla="*/ 902208 h 987552"/>
              <a:gd name="connsiteX17" fmla="*/ 6608064 w 6815328"/>
              <a:gd name="connsiteY17" fmla="*/ 841248 h 987552"/>
              <a:gd name="connsiteX18" fmla="*/ 6669024 w 6815328"/>
              <a:gd name="connsiteY18" fmla="*/ 780288 h 987552"/>
              <a:gd name="connsiteX19" fmla="*/ 6693408 w 6815328"/>
              <a:gd name="connsiteY19" fmla="*/ 743712 h 987552"/>
              <a:gd name="connsiteX20" fmla="*/ 6729984 w 6815328"/>
              <a:gd name="connsiteY20" fmla="*/ 707136 h 987552"/>
              <a:gd name="connsiteX21" fmla="*/ 6766560 w 6815328"/>
              <a:gd name="connsiteY21" fmla="*/ 646176 h 987552"/>
              <a:gd name="connsiteX22" fmla="*/ 6778752 w 6815328"/>
              <a:gd name="connsiteY22" fmla="*/ 609600 h 987552"/>
              <a:gd name="connsiteX23" fmla="*/ 6803136 w 6815328"/>
              <a:gd name="connsiteY23" fmla="*/ 475488 h 987552"/>
              <a:gd name="connsiteX24" fmla="*/ 6766560 w 6815328"/>
              <a:gd name="connsiteY24" fmla="*/ 353568 h 987552"/>
              <a:gd name="connsiteX25" fmla="*/ 6729984 w 6815328"/>
              <a:gd name="connsiteY25" fmla="*/ 329184 h 987552"/>
              <a:gd name="connsiteX26" fmla="*/ 6656832 w 6815328"/>
              <a:gd name="connsiteY26" fmla="*/ 304800 h 987552"/>
              <a:gd name="connsiteX27" fmla="*/ 6595872 w 6815328"/>
              <a:gd name="connsiteY27" fmla="*/ 353568 h 987552"/>
              <a:gd name="connsiteX28" fmla="*/ 6632448 w 6815328"/>
              <a:gd name="connsiteY28" fmla="*/ 377952 h 987552"/>
              <a:gd name="connsiteX29" fmla="*/ 6754368 w 6815328"/>
              <a:gd name="connsiteY29" fmla="*/ 365760 h 987552"/>
              <a:gd name="connsiteX30" fmla="*/ 6778752 w 6815328"/>
              <a:gd name="connsiteY30" fmla="*/ 329184 h 987552"/>
              <a:gd name="connsiteX31" fmla="*/ 6815328 w 6815328"/>
              <a:gd name="connsiteY31" fmla="*/ 292608 h 987552"/>
              <a:gd name="connsiteX32" fmla="*/ 6803136 w 6815328"/>
              <a:gd name="connsiteY32" fmla="*/ 182880 h 987552"/>
              <a:gd name="connsiteX33" fmla="*/ 6742176 w 6815328"/>
              <a:gd name="connsiteY33" fmla="*/ 73152 h 987552"/>
              <a:gd name="connsiteX34" fmla="*/ 6705600 w 6815328"/>
              <a:gd name="connsiteY34" fmla="*/ 60960 h 987552"/>
              <a:gd name="connsiteX35" fmla="*/ 6669024 w 6815328"/>
              <a:gd name="connsiteY35" fmla="*/ 36576 h 987552"/>
              <a:gd name="connsiteX36" fmla="*/ 6547104 w 6815328"/>
              <a:gd name="connsiteY36" fmla="*/ 0 h 987552"/>
              <a:gd name="connsiteX37" fmla="*/ 6364224 w 6815328"/>
              <a:gd name="connsiteY37" fmla="*/ 12192 h 987552"/>
              <a:gd name="connsiteX38" fmla="*/ 6242304 w 6815328"/>
              <a:gd name="connsiteY38" fmla="*/ 36576 h 987552"/>
              <a:gd name="connsiteX39" fmla="*/ 6205728 w 6815328"/>
              <a:gd name="connsiteY39" fmla="*/ 48768 h 987552"/>
              <a:gd name="connsiteX40" fmla="*/ 6132576 w 6815328"/>
              <a:gd name="connsiteY40" fmla="*/ 109728 h 987552"/>
              <a:gd name="connsiteX41" fmla="*/ 6071616 w 6815328"/>
              <a:gd name="connsiteY41" fmla="*/ 219456 h 987552"/>
              <a:gd name="connsiteX42" fmla="*/ 5998464 w 6815328"/>
              <a:gd name="connsiteY42" fmla="*/ 158496 h 987552"/>
              <a:gd name="connsiteX43" fmla="*/ 5986272 w 6815328"/>
              <a:gd name="connsiteY43" fmla="*/ 121920 h 987552"/>
              <a:gd name="connsiteX44" fmla="*/ 6059424 w 6815328"/>
              <a:gd name="connsiteY44" fmla="*/ 170688 h 987552"/>
              <a:gd name="connsiteX45" fmla="*/ 6083808 w 6815328"/>
              <a:gd name="connsiteY45" fmla="*/ 207264 h 987552"/>
              <a:gd name="connsiteX46" fmla="*/ 6169152 w 6815328"/>
              <a:gd name="connsiteY46" fmla="*/ 207264 h 987552"/>
              <a:gd name="connsiteX47" fmla="*/ 6205728 w 6815328"/>
              <a:gd name="connsiteY47" fmla="*/ 195072 h 987552"/>
              <a:gd name="connsiteX48" fmla="*/ 6254496 w 6815328"/>
              <a:gd name="connsiteY48" fmla="*/ 182880 h 987552"/>
              <a:gd name="connsiteX49" fmla="*/ 6291072 w 6815328"/>
              <a:gd name="connsiteY49" fmla="*/ 170688 h 987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815328" h="987552">
                <a:moveTo>
                  <a:pt x="0" y="963168"/>
                </a:moveTo>
                <a:cubicBezTo>
                  <a:pt x="20320" y="959104"/>
                  <a:pt x="40479" y="954127"/>
                  <a:pt x="60960" y="950976"/>
                </a:cubicBezTo>
                <a:cubicBezTo>
                  <a:pt x="391949" y="900055"/>
                  <a:pt x="767857" y="946909"/>
                  <a:pt x="1072896" y="950976"/>
                </a:cubicBezTo>
                <a:lnTo>
                  <a:pt x="1901952" y="938784"/>
                </a:lnTo>
                <a:cubicBezTo>
                  <a:pt x="1954924" y="937476"/>
                  <a:pt x="2007488" y="928328"/>
                  <a:pt x="2060448" y="926592"/>
                </a:cubicBezTo>
                <a:cubicBezTo>
                  <a:pt x="2255458" y="920198"/>
                  <a:pt x="2450592" y="918464"/>
                  <a:pt x="2645664" y="914400"/>
                </a:cubicBezTo>
                <a:lnTo>
                  <a:pt x="4059936" y="926592"/>
                </a:lnTo>
                <a:cubicBezTo>
                  <a:pt x="4137559" y="928317"/>
                  <a:pt x="4214327" y="943250"/>
                  <a:pt x="4291584" y="950976"/>
                </a:cubicBezTo>
                <a:cubicBezTo>
                  <a:pt x="4336250" y="955443"/>
                  <a:pt x="4381154" y="957600"/>
                  <a:pt x="4425696" y="963168"/>
                </a:cubicBezTo>
                <a:cubicBezTo>
                  <a:pt x="4458208" y="967232"/>
                  <a:pt x="4490477" y="974531"/>
                  <a:pt x="4523232" y="975360"/>
                </a:cubicBezTo>
                <a:cubicBezTo>
                  <a:pt x="4811712" y="982663"/>
                  <a:pt x="5100320" y="983488"/>
                  <a:pt x="5388864" y="987552"/>
                </a:cubicBezTo>
                <a:lnTo>
                  <a:pt x="6193536" y="975360"/>
                </a:lnTo>
                <a:cubicBezTo>
                  <a:pt x="6210285" y="974881"/>
                  <a:pt x="6225873" y="966454"/>
                  <a:pt x="6242304" y="963168"/>
                </a:cubicBezTo>
                <a:cubicBezTo>
                  <a:pt x="6266544" y="958320"/>
                  <a:pt x="6291216" y="955824"/>
                  <a:pt x="6315456" y="950976"/>
                </a:cubicBezTo>
                <a:cubicBezTo>
                  <a:pt x="6331887" y="947690"/>
                  <a:pt x="6347867" y="942419"/>
                  <a:pt x="6364224" y="938784"/>
                </a:cubicBezTo>
                <a:cubicBezTo>
                  <a:pt x="6384453" y="934289"/>
                  <a:pt x="6405192" y="932044"/>
                  <a:pt x="6425184" y="926592"/>
                </a:cubicBezTo>
                <a:cubicBezTo>
                  <a:pt x="6449981" y="919829"/>
                  <a:pt x="6476950" y="916465"/>
                  <a:pt x="6498336" y="902208"/>
                </a:cubicBezTo>
                <a:cubicBezTo>
                  <a:pt x="6582181" y="846311"/>
                  <a:pt x="6543686" y="862707"/>
                  <a:pt x="6608064" y="841248"/>
                </a:cubicBezTo>
                <a:cubicBezTo>
                  <a:pt x="6673088" y="743712"/>
                  <a:pt x="6587744" y="861568"/>
                  <a:pt x="6669024" y="780288"/>
                </a:cubicBezTo>
                <a:cubicBezTo>
                  <a:pt x="6679385" y="769927"/>
                  <a:pt x="6684027" y="754969"/>
                  <a:pt x="6693408" y="743712"/>
                </a:cubicBezTo>
                <a:cubicBezTo>
                  <a:pt x="6704446" y="730466"/>
                  <a:pt x="6719639" y="720930"/>
                  <a:pt x="6729984" y="707136"/>
                </a:cubicBezTo>
                <a:cubicBezTo>
                  <a:pt x="6744202" y="688178"/>
                  <a:pt x="6755962" y="667371"/>
                  <a:pt x="6766560" y="646176"/>
                </a:cubicBezTo>
                <a:cubicBezTo>
                  <a:pt x="6772307" y="634681"/>
                  <a:pt x="6775221" y="621957"/>
                  <a:pt x="6778752" y="609600"/>
                </a:cubicBezTo>
                <a:cubicBezTo>
                  <a:pt x="6795176" y="552115"/>
                  <a:pt x="6793269" y="544558"/>
                  <a:pt x="6803136" y="475488"/>
                </a:cubicBezTo>
                <a:cubicBezTo>
                  <a:pt x="6795462" y="421770"/>
                  <a:pt x="6803524" y="390532"/>
                  <a:pt x="6766560" y="353568"/>
                </a:cubicBezTo>
                <a:cubicBezTo>
                  <a:pt x="6756199" y="343207"/>
                  <a:pt x="6743374" y="335135"/>
                  <a:pt x="6729984" y="329184"/>
                </a:cubicBezTo>
                <a:cubicBezTo>
                  <a:pt x="6706496" y="318745"/>
                  <a:pt x="6656832" y="304800"/>
                  <a:pt x="6656832" y="304800"/>
                </a:cubicBezTo>
                <a:cubicBezTo>
                  <a:pt x="6640039" y="310398"/>
                  <a:pt x="6588979" y="319101"/>
                  <a:pt x="6595872" y="353568"/>
                </a:cubicBezTo>
                <a:cubicBezTo>
                  <a:pt x="6598746" y="367936"/>
                  <a:pt x="6620256" y="369824"/>
                  <a:pt x="6632448" y="377952"/>
                </a:cubicBezTo>
                <a:cubicBezTo>
                  <a:pt x="6673088" y="373888"/>
                  <a:pt x="6715621" y="378676"/>
                  <a:pt x="6754368" y="365760"/>
                </a:cubicBezTo>
                <a:cubicBezTo>
                  <a:pt x="6768269" y="361126"/>
                  <a:pt x="6769371" y="340441"/>
                  <a:pt x="6778752" y="329184"/>
                </a:cubicBezTo>
                <a:cubicBezTo>
                  <a:pt x="6789790" y="315938"/>
                  <a:pt x="6803136" y="304800"/>
                  <a:pt x="6815328" y="292608"/>
                </a:cubicBezTo>
                <a:cubicBezTo>
                  <a:pt x="6811264" y="256032"/>
                  <a:pt x="6809186" y="219180"/>
                  <a:pt x="6803136" y="182880"/>
                </a:cubicBezTo>
                <a:cubicBezTo>
                  <a:pt x="6798084" y="152569"/>
                  <a:pt x="6760658" y="79313"/>
                  <a:pt x="6742176" y="73152"/>
                </a:cubicBezTo>
                <a:cubicBezTo>
                  <a:pt x="6729984" y="69088"/>
                  <a:pt x="6717095" y="66707"/>
                  <a:pt x="6705600" y="60960"/>
                </a:cubicBezTo>
                <a:cubicBezTo>
                  <a:pt x="6692494" y="54407"/>
                  <a:pt x="6682414" y="42527"/>
                  <a:pt x="6669024" y="36576"/>
                </a:cubicBezTo>
                <a:cubicBezTo>
                  <a:pt x="6630860" y="19614"/>
                  <a:pt x="6587635" y="10133"/>
                  <a:pt x="6547104" y="0"/>
                </a:cubicBezTo>
                <a:cubicBezTo>
                  <a:pt x="6486144" y="4064"/>
                  <a:pt x="6425044" y="6400"/>
                  <a:pt x="6364224" y="12192"/>
                </a:cubicBezTo>
                <a:cubicBezTo>
                  <a:pt x="6328298" y="15614"/>
                  <a:pt x="6278618" y="26201"/>
                  <a:pt x="6242304" y="36576"/>
                </a:cubicBezTo>
                <a:cubicBezTo>
                  <a:pt x="6229947" y="40107"/>
                  <a:pt x="6217223" y="43021"/>
                  <a:pt x="6205728" y="48768"/>
                </a:cubicBezTo>
                <a:cubicBezTo>
                  <a:pt x="6180112" y="61576"/>
                  <a:pt x="6149735" y="87667"/>
                  <a:pt x="6132576" y="109728"/>
                </a:cubicBezTo>
                <a:cubicBezTo>
                  <a:pt x="6083666" y="172612"/>
                  <a:pt x="6090011" y="164270"/>
                  <a:pt x="6071616" y="219456"/>
                </a:cubicBezTo>
                <a:cubicBezTo>
                  <a:pt x="6023992" y="195644"/>
                  <a:pt x="6021441" y="204450"/>
                  <a:pt x="5998464" y="158496"/>
                </a:cubicBezTo>
                <a:cubicBezTo>
                  <a:pt x="5992717" y="147001"/>
                  <a:pt x="5973670" y="119400"/>
                  <a:pt x="5986272" y="121920"/>
                </a:cubicBezTo>
                <a:cubicBezTo>
                  <a:pt x="6015009" y="127667"/>
                  <a:pt x="6059424" y="170688"/>
                  <a:pt x="6059424" y="170688"/>
                </a:cubicBezTo>
                <a:cubicBezTo>
                  <a:pt x="6067552" y="182880"/>
                  <a:pt x="6072366" y="198110"/>
                  <a:pt x="6083808" y="207264"/>
                </a:cubicBezTo>
                <a:cubicBezTo>
                  <a:pt x="6112182" y="229963"/>
                  <a:pt x="6139337" y="215782"/>
                  <a:pt x="6169152" y="207264"/>
                </a:cubicBezTo>
                <a:cubicBezTo>
                  <a:pt x="6181509" y="203733"/>
                  <a:pt x="6193371" y="198603"/>
                  <a:pt x="6205728" y="195072"/>
                </a:cubicBezTo>
                <a:cubicBezTo>
                  <a:pt x="6221840" y="190469"/>
                  <a:pt x="6238384" y="187483"/>
                  <a:pt x="6254496" y="182880"/>
                </a:cubicBezTo>
                <a:cubicBezTo>
                  <a:pt x="6266853" y="179349"/>
                  <a:pt x="6291072" y="170688"/>
                  <a:pt x="6291072" y="170688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8308FD-1A9F-4303-BD31-076F1E4C26E3}"/>
              </a:ext>
            </a:extLst>
          </p:cNvPr>
          <p:cNvSpPr/>
          <p:nvPr/>
        </p:nvSpPr>
        <p:spPr>
          <a:xfrm>
            <a:off x="2974651" y="5539489"/>
            <a:ext cx="6778752" cy="575231"/>
          </a:xfrm>
          <a:custGeom>
            <a:avLst/>
            <a:gdLst>
              <a:gd name="connsiteX0" fmla="*/ 0 w 6778752"/>
              <a:gd name="connsiteY0" fmla="*/ 256032 h 575231"/>
              <a:gd name="connsiteX1" fmla="*/ 2121408 w 6778752"/>
              <a:gd name="connsiteY1" fmla="*/ 256032 h 575231"/>
              <a:gd name="connsiteX2" fmla="*/ 5023104 w 6778752"/>
              <a:gd name="connsiteY2" fmla="*/ 268224 h 575231"/>
              <a:gd name="connsiteX3" fmla="*/ 6461760 w 6778752"/>
              <a:gd name="connsiteY3" fmla="*/ 256032 h 575231"/>
              <a:gd name="connsiteX4" fmla="*/ 6583680 w 6778752"/>
              <a:gd name="connsiteY4" fmla="*/ 219456 h 575231"/>
              <a:gd name="connsiteX5" fmla="*/ 6620256 w 6778752"/>
              <a:gd name="connsiteY5" fmla="*/ 207264 h 575231"/>
              <a:gd name="connsiteX6" fmla="*/ 6656832 w 6778752"/>
              <a:gd name="connsiteY6" fmla="*/ 170688 h 575231"/>
              <a:gd name="connsiteX7" fmla="*/ 6693408 w 6778752"/>
              <a:gd name="connsiteY7" fmla="*/ 146304 h 575231"/>
              <a:gd name="connsiteX8" fmla="*/ 6705600 w 6778752"/>
              <a:gd name="connsiteY8" fmla="*/ 109728 h 575231"/>
              <a:gd name="connsiteX9" fmla="*/ 6681216 w 6778752"/>
              <a:gd name="connsiteY9" fmla="*/ 24384 h 575231"/>
              <a:gd name="connsiteX10" fmla="*/ 6644640 w 6778752"/>
              <a:gd name="connsiteY10" fmla="*/ 0 h 575231"/>
              <a:gd name="connsiteX11" fmla="*/ 6547104 w 6778752"/>
              <a:gd name="connsiteY11" fmla="*/ 12192 h 575231"/>
              <a:gd name="connsiteX12" fmla="*/ 6522720 w 6778752"/>
              <a:gd name="connsiteY12" fmla="*/ 60960 h 575231"/>
              <a:gd name="connsiteX13" fmla="*/ 6559296 w 6778752"/>
              <a:gd name="connsiteY13" fmla="*/ 256032 h 575231"/>
              <a:gd name="connsiteX14" fmla="*/ 6571488 w 6778752"/>
              <a:gd name="connsiteY14" fmla="*/ 292608 h 575231"/>
              <a:gd name="connsiteX15" fmla="*/ 6595872 w 6778752"/>
              <a:gd name="connsiteY15" fmla="*/ 341376 h 575231"/>
              <a:gd name="connsiteX16" fmla="*/ 6620256 w 6778752"/>
              <a:gd name="connsiteY16" fmla="*/ 414528 h 575231"/>
              <a:gd name="connsiteX17" fmla="*/ 6632448 w 6778752"/>
              <a:gd name="connsiteY17" fmla="*/ 451104 h 575231"/>
              <a:gd name="connsiteX18" fmla="*/ 6644640 w 6778752"/>
              <a:gd name="connsiteY18" fmla="*/ 487680 h 575231"/>
              <a:gd name="connsiteX19" fmla="*/ 6632448 w 6778752"/>
              <a:gd name="connsiteY19" fmla="*/ 573024 h 575231"/>
              <a:gd name="connsiteX20" fmla="*/ 6620256 w 6778752"/>
              <a:gd name="connsiteY20" fmla="*/ 536448 h 575231"/>
              <a:gd name="connsiteX21" fmla="*/ 6595872 w 6778752"/>
              <a:gd name="connsiteY21" fmla="*/ 499872 h 575231"/>
              <a:gd name="connsiteX22" fmla="*/ 6656832 w 6778752"/>
              <a:gd name="connsiteY22" fmla="*/ 573024 h 575231"/>
              <a:gd name="connsiteX23" fmla="*/ 6729984 w 6778752"/>
              <a:gd name="connsiteY23" fmla="*/ 524256 h 575231"/>
              <a:gd name="connsiteX24" fmla="*/ 6778752 w 6778752"/>
              <a:gd name="connsiteY24" fmla="*/ 426720 h 57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78752" h="575231">
                <a:moveTo>
                  <a:pt x="0" y="256032"/>
                </a:moveTo>
                <a:cubicBezTo>
                  <a:pt x="990406" y="292714"/>
                  <a:pt x="-129968" y="256032"/>
                  <a:pt x="2121408" y="256032"/>
                </a:cubicBezTo>
                <a:lnTo>
                  <a:pt x="5023104" y="268224"/>
                </a:lnTo>
                <a:lnTo>
                  <a:pt x="6461760" y="256032"/>
                </a:lnTo>
                <a:cubicBezTo>
                  <a:pt x="6481139" y="255714"/>
                  <a:pt x="6577962" y="221362"/>
                  <a:pt x="6583680" y="219456"/>
                </a:cubicBezTo>
                <a:lnTo>
                  <a:pt x="6620256" y="207264"/>
                </a:lnTo>
                <a:cubicBezTo>
                  <a:pt x="6632448" y="195072"/>
                  <a:pt x="6643586" y="181726"/>
                  <a:pt x="6656832" y="170688"/>
                </a:cubicBezTo>
                <a:cubicBezTo>
                  <a:pt x="6668089" y="161307"/>
                  <a:pt x="6684254" y="157746"/>
                  <a:pt x="6693408" y="146304"/>
                </a:cubicBezTo>
                <a:cubicBezTo>
                  <a:pt x="6701436" y="136269"/>
                  <a:pt x="6701536" y="121920"/>
                  <a:pt x="6705600" y="109728"/>
                </a:cubicBezTo>
                <a:cubicBezTo>
                  <a:pt x="6704803" y="106542"/>
                  <a:pt x="6687576" y="32334"/>
                  <a:pt x="6681216" y="24384"/>
                </a:cubicBezTo>
                <a:cubicBezTo>
                  <a:pt x="6672062" y="12942"/>
                  <a:pt x="6656832" y="8128"/>
                  <a:pt x="6644640" y="0"/>
                </a:cubicBezTo>
                <a:cubicBezTo>
                  <a:pt x="6612128" y="4064"/>
                  <a:pt x="6576410" y="-2461"/>
                  <a:pt x="6547104" y="12192"/>
                </a:cubicBezTo>
                <a:cubicBezTo>
                  <a:pt x="6530848" y="20320"/>
                  <a:pt x="6524015" y="42831"/>
                  <a:pt x="6522720" y="60960"/>
                </a:cubicBezTo>
                <a:cubicBezTo>
                  <a:pt x="6516647" y="145987"/>
                  <a:pt x="6535101" y="183446"/>
                  <a:pt x="6559296" y="256032"/>
                </a:cubicBezTo>
                <a:cubicBezTo>
                  <a:pt x="6563360" y="268224"/>
                  <a:pt x="6565741" y="281113"/>
                  <a:pt x="6571488" y="292608"/>
                </a:cubicBezTo>
                <a:cubicBezTo>
                  <a:pt x="6579616" y="308864"/>
                  <a:pt x="6589122" y="324501"/>
                  <a:pt x="6595872" y="341376"/>
                </a:cubicBezTo>
                <a:cubicBezTo>
                  <a:pt x="6605418" y="365241"/>
                  <a:pt x="6612128" y="390144"/>
                  <a:pt x="6620256" y="414528"/>
                </a:cubicBezTo>
                <a:lnTo>
                  <a:pt x="6632448" y="451104"/>
                </a:lnTo>
                <a:lnTo>
                  <a:pt x="6644640" y="487680"/>
                </a:lnTo>
                <a:cubicBezTo>
                  <a:pt x="6640576" y="516128"/>
                  <a:pt x="6645299" y="547321"/>
                  <a:pt x="6632448" y="573024"/>
                </a:cubicBezTo>
                <a:cubicBezTo>
                  <a:pt x="6626701" y="584519"/>
                  <a:pt x="6626003" y="547943"/>
                  <a:pt x="6620256" y="536448"/>
                </a:cubicBezTo>
                <a:cubicBezTo>
                  <a:pt x="6613703" y="523342"/>
                  <a:pt x="6585511" y="489511"/>
                  <a:pt x="6595872" y="499872"/>
                </a:cubicBezTo>
                <a:cubicBezTo>
                  <a:pt x="6642809" y="546809"/>
                  <a:pt x="6622884" y="522102"/>
                  <a:pt x="6656832" y="573024"/>
                </a:cubicBezTo>
                <a:cubicBezTo>
                  <a:pt x="6681216" y="556768"/>
                  <a:pt x="6720717" y="552058"/>
                  <a:pt x="6729984" y="524256"/>
                </a:cubicBezTo>
                <a:cubicBezTo>
                  <a:pt x="6758003" y="440199"/>
                  <a:pt x="6736193" y="469279"/>
                  <a:pt x="6778752" y="426720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9A5584D-9032-4E74-936E-38CD8CC57FE6}"/>
              </a:ext>
            </a:extLst>
          </p:cNvPr>
          <p:cNvSpPr/>
          <p:nvPr/>
        </p:nvSpPr>
        <p:spPr>
          <a:xfrm>
            <a:off x="3840480" y="3633216"/>
            <a:ext cx="938784" cy="353568"/>
          </a:xfrm>
          <a:custGeom>
            <a:avLst/>
            <a:gdLst>
              <a:gd name="connsiteX0" fmla="*/ 0 w 938784"/>
              <a:gd name="connsiteY0" fmla="*/ 0 h 353568"/>
              <a:gd name="connsiteX1" fmla="*/ 890016 w 938784"/>
              <a:gd name="connsiteY1" fmla="*/ 12192 h 353568"/>
              <a:gd name="connsiteX2" fmla="*/ 938784 w 938784"/>
              <a:gd name="connsiteY2" fmla="*/ 60960 h 353568"/>
              <a:gd name="connsiteX3" fmla="*/ 926592 w 938784"/>
              <a:gd name="connsiteY3" fmla="*/ 146304 h 353568"/>
              <a:gd name="connsiteX4" fmla="*/ 890016 w 938784"/>
              <a:gd name="connsiteY4" fmla="*/ 170688 h 353568"/>
              <a:gd name="connsiteX5" fmla="*/ 816864 w 938784"/>
              <a:gd name="connsiteY5" fmla="*/ 195072 h 353568"/>
              <a:gd name="connsiteX6" fmla="*/ 768096 w 938784"/>
              <a:gd name="connsiteY6" fmla="*/ 182880 h 353568"/>
              <a:gd name="connsiteX7" fmla="*/ 633984 w 938784"/>
              <a:gd name="connsiteY7" fmla="*/ 207264 h 353568"/>
              <a:gd name="connsiteX8" fmla="*/ 646176 w 938784"/>
              <a:gd name="connsiteY8" fmla="*/ 292608 h 353568"/>
              <a:gd name="connsiteX9" fmla="*/ 670560 w 938784"/>
              <a:gd name="connsiteY9" fmla="*/ 329184 h 353568"/>
              <a:gd name="connsiteX10" fmla="*/ 609600 w 938784"/>
              <a:gd name="connsiteY10" fmla="*/ 316992 h 353568"/>
              <a:gd name="connsiteX11" fmla="*/ 573024 w 938784"/>
              <a:gd name="connsiteY11" fmla="*/ 304800 h 353568"/>
              <a:gd name="connsiteX12" fmla="*/ 609600 w 938784"/>
              <a:gd name="connsiteY12" fmla="*/ 329184 h 353568"/>
              <a:gd name="connsiteX13" fmla="*/ 682752 w 938784"/>
              <a:gd name="connsiteY13" fmla="*/ 353568 h 353568"/>
              <a:gd name="connsiteX14" fmla="*/ 755904 w 938784"/>
              <a:gd name="connsiteY14" fmla="*/ 316992 h 353568"/>
              <a:gd name="connsiteX15" fmla="*/ 780288 w 938784"/>
              <a:gd name="connsiteY15" fmla="*/ 280416 h 35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8784" h="353568">
                <a:moveTo>
                  <a:pt x="0" y="0"/>
                </a:moveTo>
                <a:lnTo>
                  <a:pt x="890016" y="12192"/>
                </a:lnTo>
                <a:cubicBezTo>
                  <a:pt x="933749" y="13343"/>
                  <a:pt x="927563" y="27297"/>
                  <a:pt x="938784" y="60960"/>
                </a:cubicBezTo>
                <a:cubicBezTo>
                  <a:pt x="934720" y="89408"/>
                  <a:pt x="938263" y="120044"/>
                  <a:pt x="926592" y="146304"/>
                </a:cubicBezTo>
                <a:cubicBezTo>
                  <a:pt x="920641" y="159694"/>
                  <a:pt x="903406" y="164737"/>
                  <a:pt x="890016" y="170688"/>
                </a:cubicBezTo>
                <a:cubicBezTo>
                  <a:pt x="866528" y="181127"/>
                  <a:pt x="816864" y="195072"/>
                  <a:pt x="816864" y="195072"/>
                </a:cubicBezTo>
                <a:cubicBezTo>
                  <a:pt x="800608" y="191008"/>
                  <a:pt x="784852" y="182880"/>
                  <a:pt x="768096" y="182880"/>
                </a:cubicBezTo>
                <a:cubicBezTo>
                  <a:pt x="699166" y="182880"/>
                  <a:pt x="685422" y="190118"/>
                  <a:pt x="633984" y="207264"/>
                </a:cubicBezTo>
                <a:cubicBezTo>
                  <a:pt x="638048" y="235712"/>
                  <a:pt x="637919" y="265083"/>
                  <a:pt x="646176" y="292608"/>
                </a:cubicBezTo>
                <a:cubicBezTo>
                  <a:pt x="650386" y="306643"/>
                  <a:pt x="682752" y="321056"/>
                  <a:pt x="670560" y="329184"/>
                </a:cubicBezTo>
                <a:cubicBezTo>
                  <a:pt x="653318" y="340679"/>
                  <a:pt x="629704" y="322018"/>
                  <a:pt x="609600" y="316992"/>
                </a:cubicBezTo>
                <a:cubicBezTo>
                  <a:pt x="597132" y="313875"/>
                  <a:pt x="573024" y="291949"/>
                  <a:pt x="573024" y="304800"/>
                </a:cubicBezTo>
                <a:cubicBezTo>
                  <a:pt x="573024" y="319453"/>
                  <a:pt x="596210" y="323233"/>
                  <a:pt x="609600" y="329184"/>
                </a:cubicBezTo>
                <a:cubicBezTo>
                  <a:pt x="633088" y="339623"/>
                  <a:pt x="682752" y="353568"/>
                  <a:pt x="682752" y="353568"/>
                </a:cubicBezTo>
                <a:cubicBezTo>
                  <a:pt x="712500" y="343652"/>
                  <a:pt x="732269" y="340627"/>
                  <a:pt x="755904" y="316992"/>
                </a:cubicBezTo>
                <a:cubicBezTo>
                  <a:pt x="766265" y="306631"/>
                  <a:pt x="780288" y="280416"/>
                  <a:pt x="780288" y="280416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D274F48-3791-4475-A25B-15C29008A60C}"/>
              </a:ext>
            </a:extLst>
          </p:cNvPr>
          <p:cNvSpPr txBox="1"/>
          <p:nvPr/>
        </p:nvSpPr>
        <p:spPr>
          <a:xfrm>
            <a:off x="2751015" y="3830104"/>
            <a:ext cx="292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BrownBagLunch" panose="02000603000000000000" pitchFamily="2" charset="0"/>
              </a:rPr>
              <a:t>Requires street address.</a:t>
            </a:r>
          </a:p>
        </p:txBody>
      </p:sp>
    </p:spTree>
    <p:extLst>
      <p:ext uri="{BB962C8B-B14F-4D97-AF65-F5344CB8AC3E}">
        <p14:creationId xmlns:p14="http://schemas.microsoft.com/office/powerpoint/2010/main" val="10245021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12" grpId="0" animBg="1"/>
      <p:bldP spid="14" grpId="0" animBg="1"/>
      <p:bldP spid="15" grpId="0" animBg="1"/>
      <p:bldP spid="22" grpId="0" animBg="1"/>
      <p:bldP spid="9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2EEDB2-1B12-4C85-83BD-14116C0488A6}"/>
              </a:ext>
            </a:extLst>
          </p:cNvPr>
          <p:cNvSpPr/>
          <p:nvPr/>
        </p:nvSpPr>
        <p:spPr>
          <a:xfrm>
            <a:off x="0" y="0"/>
            <a:ext cx="12192000" cy="10904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94EBD-DCCE-47C3-86D6-02677A9F1D7C}"/>
              </a:ext>
            </a:extLst>
          </p:cNvPr>
          <p:cNvSpPr txBox="1"/>
          <p:nvPr/>
        </p:nvSpPr>
        <p:spPr>
          <a:xfrm>
            <a:off x="1" y="0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Motivation &amp; Summary</a:t>
            </a:r>
          </a:p>
          <a:p>
            <a:pPr algn="ctr"/>
            <a:r>
              <a:rPr lang="en-US" sz="2400" dirty="0">
                <a:solidFill>
                  <a:srgbClr val="1AAD96"/>
                </a:solidFill>
                <a:latin typeface="Modern No. 20" panose="02070704070505020303" pitchFamily="18" charset="0"/>
              </a:rPr>
              <a:t>Revised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1CE8DF-7C63-4264-877F-3AF50AB98ABB}"/>
              </a:ext>
            </a:extLst>
          </p:cNvPr>
          <p:cNvSpPr txBox="1"/>
          <p:nvPr/>
        </p:nvSpPr>
        <p:spPr>
          <a:xfrm>
            <a:off x="2689999" y="1366470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Motivation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A08862-F2BC-4EE1-B7C9-019D1974492B}"/>
              </a:ext>
            </a:extLst>
          </p:cNvPr>
          <p:cNvSpPr txBox="1"/>
          <p:nvPr/>
        </p:nvSpPr>
        <p:spPr>
          <a:xfrm flipH="1">
            <a:off x="2689998" y="1736775"/>
            <a:ext cx="8287237" cy="1069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Question: What is the relationship between job postings and degrees, remote employment, and job titles.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Null Hypothesis: No correlation between  degrees and remote jobs.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57CDD5-EB23-41CC-8F9D-FDA291852B03}"/>
              </a:ext>
            </a:extLst>
          </p:cNvPr>
          <p:cNvGrpSpPr/>
          <p:nvPr/>
        </p:nvGrpSpPr>
        <p:grpSpPr>
          <a:xfrm>
            <a:off x="1214765" y="1375987"/>
            <a:ext cx="865576" cy="865576"/>
            <a:chOff x="1468210" y="1200368"/>
            <a:chExt cx="865576" cy="865576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318762A-DBF0-4779-A3E1-B78D8A309179}"/>
                </a:ext>
              </a:extLst>
            </p:cNvPr>
            <p:cNvSpPr/>
            <p:nvPr/>
          </p:nvSpPr>
          <p:spPr>
            <a:xfrm>
              <a:off x="1468210" y="1200368"/>
              <a:ext cx="865576" cy="865576"/>
            </a:xfrm>
            <a:prstGeom prst="arc">
              <a:avLst>
                <a:gd name="adj1" fmla="val 16200000"/>
                <a:gd name="adj2" fmla="val 11692028"/>
              </a:avLst>
            </a:prstGeom>
            <a:ln>
              <a:solidFill>
                <a:srgbClr val="FFC000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72" name="Группа 292">
              <a:extLst>
                <a:ext uri="{FF2B5EF4-FFF2-40B4-BE49-F238E27FC236}">
                  <a16:creationId xmlns:a16="http://schemas.microsoft.com/office/drawing/2014/main" id="{79E325F7-3D47-44B1-A582-10E1092AE139}"/>
                </a:ext>
              </a:extLst>
            </p:cNvPr>
            <p:cNvGrpSpPr/>
            <p:nvPr/>
          </p:nvGrpSpPr>
          <p:grpSpPr>
            <a:xfrm>
              <a:off x="1748835" y="1443112"/>
              <a:ext cx="293842" cy="400451"/>
              <a:chOff x="5981700" y="3300413"/>
              <a:chExt cx="1852613" cy="2697163"/>
            </a:xfrm>
            <a:solidFill>
              <a:srgbClr val="FFC000"/>
            </a:solidFill>
          </p:grpSpPr>
          <p:sp>
            <p:nvSpPr>
              <p:cNvPr id="73" name="Freeform 264">
                <a:extLst>
                  <a:ext uri="{FF2B5EF4-FFF2-40B4-BE49-F238E27FC236}">
                    <a16:creationId xmlns:a16="http://schemas.microsoft.com/office/drawing/2014/main" id="{E931136E-70CF-4360-8882-01A0CBCFAA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1700" y="3300413"/>
                <a:ext cx="1852613" cy="2697163"/>
              </a:xfrm>
              <a:custGeom>
                <a:avLst/>
                <a:gdLst>
                  <a:gd name="T0" fmla="*/ 992 w 2335"/>
                  <a:gd name="T1" fmla="*/ 3118 h 3399"/>
                  <a:gd name="T2" fmla="*/ 1077 w 2335"/>
                  <a:gd name="T3" fmla="*/ 3178 h 3399"/>
                  <a:gd name="T4" fmla="*/ 1197 w 2335"/>
                  <a:gd name="T5" fmla="*/ 3186 h 3399"/>
                  <a:gd name="T6" fmla="*/ 1291 w 2335"/>
                  <a:gd name="T7" fmla="*/ 3168 h 3399"/>
                  <a:gd name="T8" fmla="*/ 1358 w 2335"/>
                  <a:gd name="T9" fmla="*/ 3100 h 3399"/>
                  <a:gd name="T10" fmla="*/ 1509 w 2335"/>
                  <a:gd name="T11" fmla="*/ 2665 h 3399"/>
                  <a:gd name="T12" fmla="*/ 867 w 2335"/>
                  <a:gd name="T13" fmla="*/ 2798 h 3399"/>
                  <a:gd name="T14" fmla="*/ 916 w 2335"/>
                  <a:gd name="T15" fmla="*/ 2951 h 3399"/>
                  <a:gd name="T16" fmla="*/ 1481 w 2335"/>
                  <a:gd name="T17" fmla="*/ 2759 h 3399"/>
                  <a:gd name="T18" fmla="*/ 779 w 2335"/>
                  <a:gd name="T19" fmla="*/ 2512 h 3399"/>
                  <a:gd name="T20" fmla="*/ 1561 w 2335"/>
                  <a:gd name="T21" fmla="*/ 2499 h 3399"/>
                  <a:gd name="T22" fmla="*/ 1090 w 2335"/>
                  <a:gd name="T23" fmla="*/ 216 h 3399"/>
                  <a:gd name="T24" fmla="*/ 796 w 2335"/>
                  <a:gd name="T25" fmla="*/ 288 h 3399"/>
                  <a:gd name="T26" fmla="*/ 546 w 2335"/>
                  <a:gd name="T27" fmla="*/ 443 h 3399"/>
                  <a:gd name="T28" fmla="*/ 356 w 2335"/>
                  <a:gd name="T29" fmla="*/ 665 h 3399"/>
                  <a:gd name="T30" fmla="*/ 240 w 2335"/>
                  <a:gd name="T31" fmla="*/ 939 h 3399"/>
                  <a:gd name="T32" fmla="*/ 215 w 2335"/>
                  <a:gd name="T33" fmla="*/ 1223 h 3399"/>
                  <a:gd name="T34" fmla="*/ 277 w 2335"/>
                  <a:gd name="T35" fmla="*/ 1456 h 3399"/>
                  <a:gd name="T36" fmla="*/ 392 w 2335"/>
                  <a:gd name="T37" fmla="*/ 1702 h 3399"/>
                  <a:gd name="T38" fmla="*/ 557 w 2335"/>
                  <a:gd name="T39" fmla="*/ 2002 h 3399"/>
                  <a:gd name="T40" fmla="*/ 1719 w 2335"/>
                  <a:gd name="T41" fmla="*/ 2116 h 3399"/>
                  <a:gd name="T42" fmla="*/ 1910 w 2335"/>
                  <a:gd name="T43" fmla="*/ 1764 h 3399"/>
                  <a:gd name="T44" fmla="*/ 2034 w 2335"/>
                  <a:gd name="T45" fmla="*/ 1515 h 3399"/>
                  <a:gd name="T46" fmla="*/ 2111 w 2335"/>
                  <a:gd name="T47" fmla="*/ 1279 h 3399"/>
                  <a:gd name="T48" fmla="*/ 2110 w 2335"/>
                  <a:gd name="T49" fmla="*/ 1014 h 3399"/>
                  <a:gd name="T50" fmla="*/ 2016 w 2335"/>
                  <a:gd name="T51" fmla="*/ 729 h 3399"/>
                  <a:gd name="T52" fmla="*/ 1843 w 2335"/>
                  <a:gd name="T53" fmla="*/ 493 h 3399"/>
                  <a:gd name="T54" fmla="*/ 1606 w 2335"/>
                  <a:gd name="T55" fmla="*/ 320 h 3399"/>
                  <a:gd name="T56" fmla="*/ 1322 w 2335"/>
                  <a:gd name="T57" fmla="*/ 225 h 3399"/>
                  <a:gd name="T58" fmla="*/ 1255 w 2335"/>
                  <a:gd name="T59" fmla="*/ 3 h 3399"/>
                  <a:gd name="T60" fmla="*/ 1584 w 2335"/>
                  <a:gd name="T61" fmla="*/ 76 h 3399"/>
                  <a:gd name="T62" fmla="*/ 1870 w 2335"/>
                  <a:gd name="T63" fmla="*/ 235 h 3399"/>
                  <a:gd name="T64" fmla="*/ 2100 w 2335"/>
                  <a:gd name="T65" fmla="*/ 465 h 3399"/>
                  <a:gd name="T66" fmla="*/ 2259 w 2335"/>
                  <a:gd name="T67" fmla="*/ 752 h 3399"/>
                  <a:gd name="T68" fmla="*/ 2332 w 2335"/>
                  <a:gd name="T69" fmla="*/ 1081 h 3399"/>
                  <a:gd name="T70" fmla="*/ 2306 w 2335"/>
                  <a:gd name="T71" fmla="*/ 1383 h 3399"/>
                  <a:gd name="T72" fmla="*/ 2195 w 2335"/>
                  <a:gd name="T73" fmla="*/ 1674 h 3399"/>
                  <a:gd name="T74" fmla="*/ 2043 w 2335"/>
                  <a:gd name="T75" fmla="*/ 1964 h 3399"/>
                  <a:gd name="T76" fmla="*/ 1890 w 2335"/>
                  <a:gd name="T77" fmla="*/ 2246 h 3399"/>
                  <a:gd name="T78" fmla="*/ 1777 w 2335"/>
                  <a:gd name="T79" fmla="*/ 2521 h 3399"/>
                  <a:gd name="T80" fmla="*/ 1697 w 2335"/>
                  <a:gd name="T81" fmla="*/ 2777 h 3399"/>
                  <a:gd name="T82" fmla="*/ 1631 w 2335"/>
                  <a:gd name="T83" fmla="*/ 2993 h 3399"/>
                  <a:gd name="T84" fmla="*/ 1564 w 2335"/>
                  <a:gd name="T85" fmla="*/ 3166 h 3399"/>
                  <a:gd name="T86" fmla="*/ 1476 w 2335"/>
                  <a:gd name="T87" fmla="*/ 3293 h 3399"/>
                  <a:gd name="T88" fmla="*/ 1350 w 2335"/>
                  <a:gd name="T89" fmla="*/ 3371 h 3399"/>
                  <a:gd name="T90" fmla="*/ 1168 w 2335"/>
                  <a:gd name="T91" fmla="*/ 3399 h 3399"/>
                  <a:gd name="T92" fmla="*/ 981 w 2335"/>
                  <a:gd name="T93" fmla="*/ 3369 h 3399"/>
                  <a:gd name="T94" fmla="*/ 853 w 2335"/>
                  <a:gd name="T95" fmla="*/ 3284 h 3399"/>
                  <a:gd name="T96" fmla="*/ 764 w 2335"/>
                  <a:gd name="T97" fmla="*/ 3147 h 3399"/>
                  <a:gd name="T98" fmla="*/ 694 w 2335"/>
                  <a:gd name="T99" fmla="*/ 2959 h 3399"/>
                  <a:gd name="T100" fmla="*/ 624 w 2335"/>
                  <a:gd name="T101" fmla="*/ 2725 h 3399"/>
                  <a:gd name="T102" fmla="*/ 534 w 2335"/>
                  <a:gd name="T103" fmla="*/ 2448 h 3399"/>
                  <a:gd name="T104" fmla="*/ 401 w 2335"/>
                  <a:gd name="T105" fmla="*/ 2159 h 3399"/>
                  <a:gd name="T106" fmla="*/ 234 w 2335"/>
                  <a:gd name="T107" fmla="*/ 1857 h 3399"/>
                  <a:gd name="T108" fmla="*/ 86 w 2335"/>
                  <a:gd name="T109" fmla="*/ 1550 h 3399"/>
                  <a:gd name="T110" fmla="*/ 4 w 2335"/>
                  <a:gd name="T111" fmla="*/ 1244 h 3399"/>
                  <a:gd name="T112" fmla="*/ 28 w 2335"/>
                  <a:gd name="T113" fmla="*/ 913 h 3399"/>
                  <a:gd name="T114" fmla="*/ 145 w 2335"/>
                  <a:gd name="T115" fmla="*/ 602 h 3399"/>
                  <a:gd name="T116" fmla="*/ 342 w 2335"/>
                  <a:gd name="T117" fmla="*/ 342 h 3399"/>
                  <a:gd name="T118" fmla="*/ 602 w 2335"/>
                  <a:gd name="T119" fmla="*/ 146 h 3399"/>
                  <a:gd name="T120" fmla="*/ 912 w 2335"/>
                  <a:gd name="T121" fmla="*/ 28 h 3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35" h="3399">
                    <a:moveTo>
                      <a:pt x="1406" y="2997"/>
                    </a:moveTo>
                    <a:lnTo>
                      <a:pt x="955" y="3053"/>
                    </a:lnTo>
                    <a:lnTo>
                      <a:pt x="974" y="3089"/>
                    </a:lnTo>
                    <a:lnTo>
                      <a:pt x="992" y="3118"/>
                    </a:lnTo>
                    <a:lnTo>
                      <a:pt x="1011" y="3141"/>
                    </a:lnTo>
                    <a:lnTo>
                      <a:pt x="1031" y="3158"/>
                    </a:lnTo>
                    <a:lnTo>
                      <a:pt x="1053" y="3170"/>
                    </a:lnTo>
                    <a:lnTo>
                      <a:pt x="1077" y="3178"/>
                    </a:lnTo>
                    <a:lnTo>
                      <a:pt x="1104" y="3183"/>
                    </a:lnTo>
                    <a:lnTo>
                      <a:pt x="1133" y="3186"/>
                    </a:lnTo>
                    <a:lnTo>
                      <a:pt x="1168" y="3186"/>
                    </a:lnTo>
                    <a:lnTo>
                      <a:pt x="1197" y="3186"/>
                    </a:lnTo>
                    <a:lnTo>
                      <a:pt x="1224" y="3185"/>
                    </a:lnTo>
                    <a:lnTo>
                      <a:pt x="1248" y="3181"/>
                    </a:lnTo>
                    <a:lnTo>
                      <a:pt x="1270" y="3176"/>
                    </a:lnTo>
                    <a:lnTo>
                      <a:pt x="1291" y="3168"/>
                    </a:lnTo>
                    <a:lnTo>
                      <a:pt x="1309" y="3157"/>
                    </a:lnTo>
                    <a:lnTo>
                      <a:pt x="1326" y="3142"/>
                    </a:lnTo>
                    <a:lnTo>
                      <a:pt x="1343" y="3124"/>
                    </a:lnTo>
                    <a:lnTo>
                      <a:pt x="1358" y="3100"/>
                    </a:lnTo>
                    <a:lnTo>
                      <a:pt x="1374" y="3072"/>
                    </a:lnTo>
                    <a:lnTo>
                      <a:pt x="1389" y="3037"/>
                    </a:lnTo>
                    <a:lnTo>
                      <a:pt x="1406" y="2997"/>
                    </a:lnTo>
                    <a:close/>
                    <a:moveTo>
                      <a:pt x="1509" y="2665"/>
                    </a:moveTo>
                    <a:lnTo>
                      <a:pt x="852" y="2747"/>
                    </a:lnTo>
                    <a:lnTo>
                      <a:pt x="852" y="2749"/>
                    </a:lnTo>
                    <a:lnTo>
                      <a:pt x="853" y="2751"/>
                    </a:lnTo>
                    <a:lnTo>
                      <a:pt x="867" y="2798"/>
                    </a:lnTo>
                    <a:lnTo>
                      <a:pt x="880" y="2841"/>
                    </a:lnTo>
                    <a:lnTo>
                      <a:pt x="893" y="2882"/>
                    </a:lnTo>
                    <a:lnTo>
                      <a:pt x="905" y="2917"/>
                    </a:lnTo>
                    <a:lnTo>
                      <a:pt x="916" y="2951"/>
                    </a:lnTo>
                    <a:lnTo>
                      <a:pt x="1443" y="2886"/>
                    </a:lnTo>
                    <a:lnTo>
                      <a:pt x="1455" y="2847"/>
                    </a:lnTo>
                    <a:lnTo>
                      <a:pt x="1468" y="2804"/>
                    </a:lnTo>
                    <a:lnTo>
                      <a:pt x="1481" y="2759"/>
                    </a:lnTo>
                    <a:lnTo>
                      <a:pt x="1495" y="2713"/>
                    </a:lnTo>
                    <a:lnTo>
                      <a:pt x="1509" y="2665"/>
                    </a:lnTo>
                    <a:close/>
                    <a:moveTo>
                      <a:pt x="755" y="2443"/>
                    </a:moveTo>
                    <a:lnTo>
                      <a:pt x="779" y="2512"/>
                    </a:lnTo>
                    <a:lnTo>
                      <a:pt x="801" y="2580"/>
                    </a:lnTo>
                    <a:lnTo>
                      <a:pt x="821" y="2645"/>
                    </a:lnTo>
                    <a:lnTo>
                      <a:pt x="1542" y="2555"/>
                    </a:lnTo>
                    <a:lnTo>
                      <a:pt x="1561" y="2499"/>
                    </a:lnTo>
                    <a:lnTo>
                      <a:pt x="1580" y="2443"/>
                    </a:lnTo>
                    <a:lnTo>
                      <a:pt x="755" y="2443"/>
                    </a:lnTo>
                    <a:close/>
                    <a:moveTo>
                      <a:pt x="1168" y="213"/>
                    </a:moveTo>
                    <a:lnTo>
                      <a:pt x="1090" y="216"/>
                    </a:lnTo>
                    <a:lnTo>
                      <a:pt x="1013" y="225"/>
                    </a:lnTo>
                    <a:lnTo>
                      <a:pt x="938" y="240"/>
                    </a:lnTo>
                    <a:lnTo>
                      <a:pt x="866" y="262"/>
                    </a:lnTo>
                    <a:lnTo>
                      <a:pt x="796" y="288"/>
                    </a:lnTo>
                    <a:lnTo>
                      <a:pt x="728" y="320"/>
                    </a:lnTo>
                    <a:lnTo>
                      <a:pt x="664" y="356"/>
                    </a:lnTo>
                    <a:lnTo>
                      <a:pt x="604" y="398"/>
                    </a:lnTo>
                    <a:lnTo>
                      <a:pt x="546" y="443"/>
                    </a:lnTo>
                    <a:lnTo>
                      <a:pt x="493" y="493"/>
                    </a:lnTo>
                    <a:lnTo>
                      <a:pt x="443" y="547"/>
                    </a:lnTo>
                    <a:lnTo>
                      <a:pt x="397" y="604"/>
                    </a:lnTo>
                    <a:lnTo>
                      <a:pt x="356" y="665"/>
                    </a:lnTo>
                    <a:lnTo>
                      <a:pt x="319" y="729"/>
                    </a:lnTo>
                    <a:lnTo>
                      <a:pt x="288" y="796"/>
                    </a:lnTo>
                    <a:lnTo>
                      <a:pt x="262" y="867"/>
                    </a:lnTo>
                    <a:lnTo>
                      <a:pt x="240" y="939"/>
                    </a:lnTo>
                    <a:lnTo>
                      <a:pt x="225" y="1014"/>
                    </a:lnTo>
                    <a:lnTo>
                      <a:pt x="216" y="1090"/>
                    </a:lnTo>
                    <a:lnTo>
                      <a:pt x="213" y="1169"/>
                    </a:lnTo>
                    <a:lnTo>
                      <a:pt x="215" y="1223"/>
                    </a:lnTo>
                    <a:lnTo>
                      <a:pt x="224" y="1280"/>
                    </a:lnTo>
                    <a:lnTo>
                      <a:pt x="237" y="1337"/>
                    </a:lnTo>
                    <a:lnTo>
                      <a:pt x="255" y="1396"/>
                    </a:lnTo>
                    <a:lnTo>
                      <a:pt x="277" y="1456"/>
                    </a:lnTo>
                    <a:lnTo>
                      <a:pt x="302" y="1516"/>
                    </a:lnTo>
                    <a:lnTo>
                      <a:pt x="329" y="1578"/>
                    </a:lnTo>
                    <a:lnTo>
                      <a:pt x="359" y="1639"/>
                    </a:lnTo>
                    <a:lnTo>
                      <a:pt x="392" y="1702"/>
                    </a:lnTo>
                    <a:lnTo>
                      <a:pt x="425" y="1764"/>
                    </a:lnTo>
                    <a:lnTo>
                      <a:pt x="459" y="1827"/>
                    </a:lnTo>
                    <a:lnTo>
                      <a:pt x="494" y="1889"/>
                    </a:lnTo>
                    <a:lnTo>
                      <a:pt x="557" y="2002"/>
                    </a:lnTo>
                    <a:lnTo>
                      <a:pt x="617" y="2116"/>
                    </a:lnTo>
                    <a:lnTo>
                      <a:pt x="673" y="2230"/>
                    </a:lnTo>
                    <a:lnTo>
                      <a:pt x="1664" y="2230"/>
                    </a:lnTo>
                    <a:lnTo>
                      <a:pt x="1719" y="2116"/>
                    </a:lnTo>
                    <a:lnTo>
                      <a:pt x="1779" y="2002"/>
                    </a:lnTo>
                    <a:lnTo>
                      <a:pt x="1841" y="1890"/>
                    </a:lnTo>
                    <a:lnTo>
                      <a:pt x="1876" y="1827"/>
                    </a:lnTo>
                    <a:lnTo>
                      <a:pt x="1910" y="1764"/>
                    </a:lnTo>
                    <a:lnTo>
                      <a:pt x="1943" y="1702"/>
                    </a:lnTo>
                    <a:lnTo>
                      <a:pt x="1976" y="1639"/>
                    </a:lnTo>
                    <a:lnTo>
                      <a:pt x="2006" y="1577"/>
                    </a:lnTo>
                    <a:lnTo>
                      <a:pt x="2034" y="1515"/>
                    </a:lnTo>
                    <a:lnTo>
                      <a:pt x="2059" y="1454"/>
                    </a:lnTo>
                    <a:lnTo>
                      <a:pt x="2081" y="1395"/>
                    </a:lnTo>
                    <a:lnTo>
                      <a:pt x="2098" y="1336"/>
                    </a:lnTo>
                    <a:lnTo>
                      <a:pt x="2111" y="1279"/>
                    </a:lnTo>
                    <a:lnTo>
                      <a:pt x="2120" y="1223"/>
                    </a:lnTo>
                    <a:lnTo>
                      <a:pt x="2123" y="1169"/>
                    </a:lnTo>
                    <a:lnTo>
                      <a:pt x="2120" y="1090"/>
                    </a:lnTo>
                    <a:lnTo>
                      <a:pt x="2110" y="1014"/>
                    </a:lnTo>
                    <a:lnTo>
                      <a:pt x="2095" y="939"/>
                    </a:lnTo>
                    <a:lnTo>
                      <a:pt x="2074" y="867"/>
                    </a:lnTo>
                    <a:lnTo>
                      <a:pt x="2047" y="796"/>
                    </a:lnTo>
                    <a:lnTo>
                      <a:pt x="2016" y="729"/>
                    </a:lnTo>
                    <a:lnTo>
                      <a:pt x="1980" y="665"/>
                    </a:lnTo>
                    <a:lnTo>
                      <a:pt x="1939" y="604"/>
                    </a:lnTo>
                    <a:lnTo>
                      <a:pt x="1892" y="547"/>
                    </a:lnTo>
                    <a:lnTo>
                      <a:pt x="1843" y="493"/>
                    </a:lnTo>
                    <a:lnTo>
                      <a:pt x="1789" y="443"/>
                    </a:lnTo>
                    <a:lnTo>
                      <a:pt x="1731" y="398"/>
                    </a:lnTo>
                    <a:lnTo>
                      <a:pt x="1671" y="356"/>
                    </a:lnTo>
                    <a:lnTo>
                      <a:pt x="1606" y="320"/>
                    </a:lnTo>
                    <a:lnTo>
                      <a:pt x="1539" y="288"/>
                    </a:lnTo>
                    <a:lnTo>
                      <a:pt x="1469" y="262"/>
                    </a:lnTo>
                    <a:lnTo>
                      <a:pt x="1397" y="240"/>
                    </a:lnTo>
                    <a:lnTo>
                      <a:pt x="1322" y="225"/>
                    </a:lnTo>
                    <a:lnTo>
                      <a:pt x="1246" y="216"/>
                    </a:lnTo>
                    <a:lnTo>
                      <a:pt x="1168" y="213"/>
                    </a:lnTo>
                    <a:close/>
                    <a:moveTo>
                      <a:pt x="1168" y="0"/>
                    </a:moveTo>
                    <a:lnTo>
                      <a:pt x="1255" y="3"/>
                    </a:lnTo>
                    <a:lnTo>
                      <a:pt x="1341" y="13"/>
                    </a:lnTo>
                    <a:lnTo>
                      <a:pt x="1423" y="28"/>
                    </a:lnTo>
                    <a:lnTo>
                      <a:pt x="1504" y="49"/>
                    </a:lnTo>
                    <a:lnTo>
                      <a:pt x="1584" y="76"/>
                    </a:lnTo>
                    <a:lnTo>
                      <a:pt x="1660" y="109"/>
                    </a:lnTo>
                    <a:lnTo>
                      <a:pt x="1733" y="146"/>
                    </a:lnTo>
                    <a:lnTo>
                      <a:pt x="1803" y="188"/>
                    </a:lnTo>
                    <a:lnTo>
                      <a:pt x="1870" y="235"/>
                    </a:lnTo>
                    <a:lnTo>
                      <a:pt x="1933" y="287"/>
                    </a:lnTo>
                    <a:lnTo>
                      <a:pt x="1993" y="342"/>
                    </a:lnTo>
                    <a:lnTo>
                      <a:pt x="2048" y="402"/>
                    </a:lnTo>
                    <a:lnTo>
                      <a:pt x="2100" y="465"/>
                    </a:lnTo>
                    <a:lnTo>
                      <a:pt x="2147" y="532"/>
                    </a:lnTo>
                    <a:lnTo>
                      <a:pt x="2189" y="602"/>
                    </a:lnTo>
                    <a:lnTo>
                      <a:pt x="2226" y="676"/>
                    </a:lnTo>
                    <a:lnTo>
                      <a:pt x="2259" y="752"/>
                    </a:lnTo>
                    <a:lnTo>
                      <a:pt x="2286" y="831"/>
                    </a:lnTo>
                    <a:lnTo>
                      <a:pt x="2307" y="913"/>
                    </a:lnTo>
                    <a:lnTo>
                      <a:pt x="2323" y="996"/>
                    </a:lnTo>
                    <a:lnTo>
                      <a:pt x="2332" y="1081"/>
                    </a:lnTo>
                    <a:lnTo>
                      <a:pt x="2335" y="1169"/>
                    </a:lnTo>
                    <a:lnTo>
                      <a:pt x="2332" y="1239"/>
                    </a:lnTo>
                    <a:lnTo>
                      <a:pt x="2322" y="1311"/>
                    </a:lnTo>
                    <a:lnTo>
                      <a:pt x="2306" y="1383"/>
                    </a:lnTo>
                    <a:lnTo>
                      <a:pt x="2284" y="1456"/>
                    </a:lnTo>
                    <a:lnTo>
                      <a:pt x="2259" y="1528"/>
                    </a:lnTo>
                    <a:lnTo>
                      <a:pt x="2228" y="1601"/>
                    </a:lnTo>
                    <a:lnTo>
                      <a:pt x="2195" y="1674"/>
                    </a:lnTo>
                    <a:lnTo>
                      <a:pt x="2159" y="1747"/>
                    </a:lnTo>
                    <a:lnTo>
                      <a:pt x="2122" y="1819"/>
                    </a:lnTo>
                    <a:lnTo>
                      <a:pt x="2083" y="1891"/>
                    </a:lnTo>
                    <a:lnTo>
                      <a:pt x="2043" y="1964"/>
                    </a:lnTo>
                    <a:lnTo>
                      <a:pt x="2003" y="2035"/>
                    </a:lnTo>
                    <a:lnTo>
                      <a:pt x="1964" y="2106"/>
                    </a:lnTo>
                    <a:lnTo>
                      <a:pt x="1926" y="2177"/>
                    </a:lnTo>
                    <a:lnTo>
                      <a:pt x="1890" y="2246"/>
                    </a:lnTo>
                    <a:lnTo>
                      <a:pt x="1857" y="2316"/>
                    </a:lnTo>
                    <a:lnTo>
                      <a:pt x="1827" y="2383"/>
                    </a:lnTo>
                    <a:lnTo>
                      <a:pt x="1801" y="2450"/>
                    </a:lnTo>
                    <a:lnTo>
                      <a:pt x="1777" y="2521"/>
                    </a:lnTo>
                    <a:lnTo>
                      <a:pt x="1754" y="2588"/>
                    </a:lnTo>
                    <a:lnTo>
                      <a:pt x="1733" y="2653"/>
                    </a:lnTo>
                    <a:lnTo>
                      <a:pt x="1715" y="2716"/>
                    </a:lnTo>
                    <a:lnTo>
                      <a:pt x="1697" y="2777"/>
                    </a:lnTo>
                    <a:lnTo>
                      <a:pt x="1680" y="2835"/>
                    </a:lnTo>
                    <a:lnTo>
                      <a:pt x="1664" y="2890"/>
                    </a:lnTo>
                    <a:lnTo>
                      <a:pt x="1648" y="2943"/>
                    </a:lnTo>
                    <a:lnTo>
                      <a:pt x="1631" y="2993"/>
                    </a:lnTo>
                    <a:lnTo>
                      <a:pt x="1616" y="3041"/>
                    </a:lnTo>
                    <a:lnTo>
                      <a:pt x="1600" y="3086"/>
                    </a:lnTo>
                    <a:lnTo>
                      <a:pt x="1583" y="3127"/>
                    </a:lnTo>
                    <a:lnTo>
                      <a:pt x="1564" y="3166"/>
                    </a:lnTo>
                    <a:lnTo>
                      <a:pt x="1545" y="3203"/>
                    </a:lnTo>
                    <a:lnTo>
                      <a:pt x="1524" y="3236"/>
                    </a:lnTo>
                    <a:lnTo>
                      <a:pt x="1501" y="3266"/>
                    </a:lnTo>
                    <a:lnTo>
                      <a:pt x="1476" y="3293"/>
                    </a:lnTo>
                    <a:lnTo>
                      <a:pt x="1449" y="3318"/>
                    </a:lnTo>
                    <a:lnTo>
                      <a:pt x="1419" y="3339"/>
                    </a:lnTo>
                    <a:lnTo>
                      <a:pt x="1386" y="3357"/>
                    </a:lnTo>
                    <a:lnTo>
                      <a:pt x="1350" y="3371"/>
                    </a:lnTo>
                    <a:lnTo>
                      <a:pt x="1310" y="3383"/>
                    </a:lnTo>
                    <a:lnTo>
                      <a:pt x="1267" y="3392"/>
                    </a:lnTo>
                    <a:lnTo>
                      <a:pt x="1219" y="3396"/>
                    </a:lnTo>
                    <a:lnTo>
                      <a:pt x="1168" y="3399"/>
                    </a:lnTo>
                    <a:lnTo>
                      <a:pt x="1115" y="3396"/>
                    </a:lnTo>
                    <a:lnTo>
                      <a:pt x="1066" y="3391"/>
                    </a:lnTo>
                    <a:lnTo>
                      <a:pt x="1021" y="3382"/>
                    </a:lnTo>
                    <a:lnTo>
                      <a:pt x="981" y="3369"/>
                    </a:lnTo>
                    <a:lnTo>
                      <a:pt x="944" y="3353"/>
                    </a:lnTo>
                    <a:lnTo>
                      <a:pt x="911" y="3333"/>
                    </a:lnTo>
                    <a:lnTo>
                      <a:pt x="880" y="3311"/>
                    </a:lnTo>
                    <a:lnTo>
                      <a:pt x="853" y="3284"/>
                    </a:lnTo>
                    <a:lnTo>
                      <a:pt x="828" y="3255"/>
                    </a:lnTo>
                    <a:lnTo>
                      <a:pt x="804" y="3221"/>
                    </a:lnTo>
                    <a:lnTo>
                      <a:pt x="784" y="3186"/>
                    </a:lnTo>
                    <a:lnTo>
                      <a:pt x="764" y="3147"/>
                    </a:lnTo>
                    <a:lnTo>
                      <a:pt x="746" y="3104"/>
                    </a:lnTo>
                    <a:lnTo>
                      <a:pt x="727" y="3059"/>
                    </a:lnTo>
                    <a:lnTo>
                      <a:pt x="711" y="3011"/>
                    </a:lnTo>
                    <a:lnTo>
                      <a:pt x="694" y="2959"/>
                    </a:lnTo>
                    <a:lnTo>
                      <a:pt x="677" y="2904"/>
                    </a:lnTo>
                    <a:lnTo>
                      <a:pt x="660" y="2848"/>
                    </a:lnTo>
                    <a:lnTo>
                      <a:pt x="643" y="2788"/>
                    </a:lnTo>
                    <a:lnTo>
                      <a:pt x="624" y="2725"/>
                    </a:lnTo>
                    <a:lnTo>
                      <a:pt x="604" y="2660"/>
                    </a:lnTo>
                    <a:lnTo>
                      <a:pt x="583" y="2592"/>
                    </a:lnTo>
                    <a:lnTo>
                      <a:pt x="559" y="2522"/>
                    </a:lnTo>
                    <a:lnTo>
                      <a:pt x="534" y="2448"/>
                    </a:lnTo>
                    <a:lnTo>
                      <a:pt x="506" y="2378"/>
                    </a:lnTo>
                    <a:lnTo>
                      <a:pt x="474" y="2306"/>
                    </a:lnTo>
                    <a:lnTo>
                      <a:pt x="439" y="2233"/>
                    </a:lnTo>
                    <a:lnTo>
                      <a:pt x="401" y="2159"/>
                    </a:lnTo>
                    <a:lnTo>
                      <a:pt x="359" y="2084"/>
                    </a:lnTo>
                    <a:lnTo>
                      <a:pt x="318" y="2009"/>
                    </a:lnTo>
                    <a:lnTo>
                      <a:pt x="276" y="1933"/>
                    </a:lnTo>
                    <a:lnTo>
                      <a:pt x="234" y="1857"/>
                    </a:lnTo>
                    <a:lnTo>
                      <a:pt x="193" y="1781"/>
                    </a:lnTo>
                    <a:lnTo>
                      <a:pt x="154" y="1704"/>
                    </a:lnTo>
                    <a:lnTo>
                      <a:pt x="118" y="1627"/>
                    </a:lnTo>
                    <a:lnTo>
                      <a:pt x="86" y="1550"/>
                    </a:lnTo>
                    <a:lnTo>
                      <a:pt x="56" y="1474"/>
                    </a:lnTo>
                    <a:lnTo>
                      <a:pt x="33" y="1397"/>
                    </a:lnTo>
                    <a:lnTo>
                      <a:pt x="15" y="1320"/>
                    </a:lnTo>
                    <a:lnTo>
                      <a:pt x="4" y="1244"/>
                    </a:lnTo>
                    <a:lnTo>
                      <a:pt x="0" y="1169"/>
                    </a:lnTo>
                    <a:lnTo>
                      <a:pt x="3" y="1081"/>
                    </a:lnTo>
                    <a:lnTo>
                      <a:pt x="13" y="996"/>
                    </a:lnTo>
                    <a:lnTo>
                      <a:pt x="28" y="913"/>
                    </a:lnTo>
                    <a:lnTo>
                      <a:pt x="50" y="831"/>
                    </a:lnTo>
                    <a:lnTo>
                      <a:pt x="76" y="752"/>
                    </a:lnTo>
                    <a:lnTo>
                      <a:pt x="109" y="676"/>
                    </a:lnTo>
                    <a:lnTo>
                      <a:pt x="145" y="602"/>
                    </a:lnTo>
                    <a:lnTo>
                      <a:pt x="188" y="532"/>
                    </a:lnTo>
                    <a:lnTo>
                      <a:pt x="234" y="465"/>
                    </a:lnTo>
                    <a:lnTo>
                      <a:pt x="287" y="402"/>
                    </a:lnTo>
                    <a:lnTo>
                      <a:pt x="342" y="342"/>
                    </a:lnTo>
                    <a:lnTo>
                      <a:pt x="402" y="287"/>
                    </a:lnTo>
                    <a:lnTo>
                      <a:pt x="465" y="235"/>
                    </a:lnTo>
                    <a:lnTo>
                      <a:pt x="532" y="188"/>
                    </a:lnTo>
                    <a:lnTo>
                      <a:pt x="602" y="146"/>
                    </a:lnTo>
                    <a:lnTo>
                      <a:pt x="675" y="109"/>
                    </a:lnTo>
                    <a:lnTo>
                      <a:pt x="751" y="76"/>
                    </a:lnTo>
                    <a:lnTo>
                      <a:pt x="830" y="49"/>
                    </a:lnTo>
                    <a:lnTo>
                      <a:pt x="912" y="28"/>
                    </a:lnTo>
                    <a:lnTo>
                      <a:pt x="995" y="13"/>
                    </a:lnTo>
                    <a:lnTo>
                      <a:pt x="1080" y="3"/>
                    </a:lnTo>
                    <a:lnTo>
                      <a:pt x="11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4" name="Freeform 265">
                <a:extLst>
                  <a:ext uri="{FF2B5EF4-FFF2-40B4-BE49-F238E27FC236}">
                    <a16:creationId xmlns:a16="http://schemas.microsoft.com/office/drawing/2014/main" id="{89E00006-AC34-4FA6-8210-33F0B09C1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3721100"/>
                <a:ext cx="547688" cy="547688"/>
              </a:xfrm>
              <a:custGeom>
                <a:avLst/>
                <a:gdLst>
                  <a:gd name="T0" fmla="*/ 637 w 689"/>
                  <a:gd name="T1" fmla="*/ 0 h 690"/>
                  <a:gd name="T2" fmla="*/ 653 w 689"/>
                  <a:gd name="T3" fmla="*/ 2 h 690"/>
                  <a:gd name="T4" fmla="*/ 667 w 689"/>
                  <a:gd name="T5" fmla="*/ 10 h 690"/>
                  <a:gd name="T6" fmla="*/ 679 w 689"/>
                  <a:gd name="T7" fmla="*/ 22 h 690"/>
                  <a:gd name="T8" fmla="*/ 687 w 689"/>
                  <a:gd name="T9" fmla="*/ 36 h 690"/>
                  <a:gd name="T10" fmla="*/ 689 w 689"/>
                  <a:gd name="T11" fmla="*/ 52 h 690"/>
                  <a:gd name="T12" fmla="*/ 687 w 689"/>
                  <a:gd name="T13" fmla="*/ 70 h 690"/>
                  <a:gd name="T14" fmla="*/ 679 w 689"/>
                  <a:gd name="T15" fmla="*/ 85 h 690"/>
                  <a:gd name="T16" fmla="*/ 667 w 689"/>
                  <a:gd name="T17" fmla="*/ 96 h 690"/>
                  <a:gd name="T18" fmla="*/ 653 w 689"/>
                  <a:gd name="T19" fmla="*/ 103 h 690"/>
                  <a:gd name="T20" fmla="*/ 637 w 689"/>
                  <a:gd name="T21" fmla="*/ 107 h 690"/>
                  <a:gd name="T22" fmla="*/ 578 w 689"/>
                  <a:gd name="T23" fmla="*/ 110 h 690"/>
                  <a:gd name="T24" fmla="*/ 523 w 689"/>
                  <a:gd name="T25" fmla="*/ 119 h 690"/>
                  <a:gd name="T26" fmla="*/ 469 w 689"/>
                  <a:gd name="T27" fmla="*/ 134 h 690"/>
                  <a:gd name="T28" fmla="*/ 418 w 689"/>
                  <a:gd name="T29" fmla="*/ 153 h 690"/>
                  <a:gd name="T30" fmla="*/ 369 w 689"/>
                  <a:gd name="T31" fmla="*/ 178 h 690"/>
                  <a:gd name="T32" fmla="*/ 323 w 689"/>
                  <a:gd name="T33" fmla="*/ 209 h 690"/>
                  <a:gd name="T34" fmla="*/ 281 w 689"/>
                  <a:gd name="T35" fmla="*/ 244 h 690"/>
                  <a:gd name="T36" fmla="*/ 243 w 689"/>
                  <a:gd name="T37" fmla="*/ 282 h 690"/>
                  <a:gd name="T38" fmla="*/ 208 w 689"/>
                  <a:gd name="T39" fmla="*/ 324 h 690"/>
                  <a:gd name="T40" fmla="*/ 179 w 689"/>
                  <a:gd name="T41" fmla="*/ 370 h 690"/>
                  <a:gd name="T42" fmla="*/ 153 w 689"/>
                  <a:gd name="T43" fmla="*/ 418 h 690"/>
                  <a:gd name="T44" fmla="*/ 133 w 689"/>
                  <a:gd name="T45" fmla="*/ 469 h 690"/>
                  <a:gd name="T46" fmla="*/ 118 w 689"/>
                  <a:gd name="T47" fmla="*/ 524 h 690"/>
                  <a:gd name="T48" fmla="*/ 109 w 689"/>
                  <a:gd name="T49" fmla="*/ 579 h 690"/>
                  <a:gd name="T50" fmla="*/ 106 w 689"/>
                  <a:gd name="T51" fmla="*/ 638 h 690"/>
                  <a:gd name="T52" fmla="*/ 103 w 689"/>
                  <a:gd name="T53" fmla="*/ 654 h 690"/>
                  <a:gd name="T54" fmla="*/ 95 w 689"/>
                  <a:gd name="T55" fmla="*/ 668 h 690"/>
                  <a:gd name="T56" fmla="*/ 84 w 689"/>
                  <a:gd name="T57" fmla="*/ 680 h 690"/>
                  <a:gd name="T58" fmla="*/ 69 w 689"/>
                  <a:gd name="T59" fmla="*/ 688 h 690"/>
                  <a:gd name="T60" fmla="*/ 53 w 689"/>
                  <a:gd name="T61" fmla="*/ 690 h 690"/>
                  <a:gd name="T62" fmla="*/ 36 w 689"/>
                  <a:gd name="T63" fmla="*/ 688 h 690"/>
                  <a:gd name="T64" fmla="*/ 21 w 689"/>
                  <a:gd name="T65" fmla="*/ 680 h 690"/>
                  <a:gd name="T66" fmla="*/ 10 w 689"/>
                  <a:gd name="T67" fmla="*/ 668 h 690"/>
                  <a:gd name="T68" fmla="*/ 2 w 689"/>
                  <a:gd name="T69" fmla="*/ 654 h 690"/>
                  <a:gd name="T70" fmla="*/ 0 w 689"/>
                  <a:gd name="T71" fmla="*/ 638 h 690"/>
                  <a:gd name="T72" fmla="*/ 3 w 689"/>
                  <a:gd name="T73" fmla="*/ 573 h 690"/>
                  <a:gd name="T74" fmla="*/ 13 w 689"/>
                  <a:gd name="T75" fmla="*/ 509 h 690"/>
                  <a:gd name="T76" fmla="*/ 28 w 689"/>
                  <a:gd name="T77" fmla="*/ 448 h 690"/>
                  <a:gd name="T78" fmla="*/ 50 w 689"/>
                  <a:gd name="T79" fmla="*/ 389 h 690"/>
                  <a:gd name="T80" fmla="*/ 77 w 689"/>
                  <a:gd name="T81" fmla="*/ 334 h 690"/>
                  <a:gd name="T82" fmla="*/ 108 w 689"/>
                  <a:gd name="T83" fmla="*/ 282 h 690"/>
                  <a:gd name="T84" fmla="*/ 145 w 689"/>
                  <a:gd name="T85" fmla="*/ 232 h 690"/>
                  <a:gd name="T86" fmla="*/ 186 w 689"/>
                  <a:gd name="T87" fmla="*/ 187 h 690"/>
                  <a:gd name="T88" fmla="*/ 232 w 689"/>
                  <a:gd name="T89" fmla="*/ 146 h 690"/>
                  <a:gd name="T90" fmla="*/ 281 w 689"/>
                  <a:gd name="T91" fmla="*/ 109 h 690"/>
                  <a:gd name="T92" fmla="*/ 333 w 689"/>
                  <a:gd name="T93" fmla="*/ 77 h 690"/>
                  <a:gd name="T94" fmla="*/ 388 w 689"/>
                  <a:gd name="T95" fmla="*/ 50 h 690"/>
                  <a:gd name="T96" fmla="*/ 447 w 689"/>
                  <a:gd name="T97" fmla="*/ 29 h 690"/>
                  <a:gd name="T98" fmla="*/ 509 w 689"/>
                  <a:gd name="T99" fmla="*/ 13 h 690"/>
                  <a:gd name="T100" fmla="*/ 572 w 689"/>
                  <a:gd name="T101" fmla="*/ 4 h 690"/>
                  <a:gd name="T102" fmla="*/ 637 w 689"/>
                  <a:gd name="T103" fmla="*/ 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9" h="690">
                    <a:moveTo>
                      <a:pt x="637" y="0"/>
                    </a:moveTo>
                    <a:lnTo>
                      <a:pt x="653" y="2"/>
                    </a:lnTo>
                    <a:lnTo>
                      <a:pt x="667" y="10"/>
                    </a:lnTo>
                    <a:lnTo>
                      <a:pt x="679" y="22"/>
                    </a:lnTo>
                    <a:lnTo>
                      <a:pt x="687" y="36"/>
                    </a:lnTo>
                    <a:lnTo>
                      <a:pt x="689" y="52"/>
                    </a:lnTo>
                    <a:lnTo>
                      <a:pt x="687" y="70"/>
                    </a:lnTo>
                    <a:lnTo>
                      <a:pt x="679" y="85"/>
                    </a:lnTo>
                    <a:lnTo>
                      <a:pt x="667" y="96"/>
                    </a:lnTo>
                    <a:lnTo>
                      <a:pt x="653" y="103"/>
                    </a:lnTo>
                    <a:lnTo>
                      <a:pt x="637" y="107"/>
                    </a:lnTo>
                    <a:lnTo>
                      <a:pt x="578" y="110"/>
                    </a:lnTo>
                    <a:lnTo>
                      <a:pt x="523" y="119"/>
                    </a:lnTo>
                    <a:lnTo>
                      <a:pt x="469" y="134"/>
                    </a:lnTo>
                    <a:lnTo>
                      <a:pt x="418" y="153"/>
                    </a:lnTo>
                    <a:lnTo>
                      <a:pt x="369" y="178"/>
                    </a:lnTo>
                    <a:lnTo>
                      <a:pt x="323" y="209"/>
                    </a:lnTo>
                    <a:lnTo>
                      <a:pt x="281" y="244"/>
                    </a:lnTo>
                    <a:lnTo>
                      <a:pt x="243" y="282"/>
                    </a:lnTo>
                    <a:lnTo>
                      <a:pt x="208" y="324"/>
                    </a:lnTo>
                    <a:lnTo>
                      <a:pt x="179" y="370"/>
                    </a:lnTo>
                    <a:lnTo>
                      <a:pt x="153" y="418"/>
                    </a:lnTo>
                    <a:lnTo>
                      <a:pt x="133" y="469"/>
                    </a:lnTo>
                    <a:lnTo>
                      <a:pt x="118" y="524"/>
                    </a:lnTo>
                    <a:lnTo>
                      <a:pt x="109" y="579"/>
                    </a:lnTo>
                    <a:lnTo>
                      <a:pt x="106" y="638"/>
                    </a:lnTo>
                    <a:lnTo>
                      <a:pt x="103" y="654"/>
                    </a:lnTo>
                    <a:lnTo>
                      <a:pt x="95" y="668"/>
                    </a:lnTo>
                    <a:lnTo>
                      <a:pt x="84" y="680"/>
                    </a:lnTo>
                    <a:lnTo>
                      <a:pt x="69" y="688"/>
                    </a:lnTo>
                    <a:lnTo>
                      <a:pt x="53" y="690"/>
                    </a:lnTo>
                    <a:lnTo>
                      <a:pt x="36" y="688"/>
                    </a:lnTo>
                    <a:lnTo>
                      <a:pt x="21" y="680"/>
                    </a:lnTo>
                    <a:lnTo>
                      <a:pt x="10" y="668"/>
                    </a:lnTo>
                    <a:lnTo>
                      <a:pt x="2" y="654"/>
                    </a:lnTo>
                    <a:lnTo>
                      <a:pt x="0" y="638"/>
                    </a:lnTo>
                    <a:lnTo>
                      <a:pt x="3" y="573"/>
                    </a:lnTo>
                    <a:lnTo>
                      <a:pt x="13" y="509"/>
                    </a:lnTo>
                    <a:lnTo>
                      <a:pt x="28" y="448"/>
                    </a:lnTo>
                    <a:lnTo>
                      <a:pt x="50" y="389"/>
                    </a:lnTo>
                    <a:lnTo>
                      <a:pt x="77" y="334"/>
                    </a:lnTo>
                    <a:lnTo>
                      <a:pt x="108" y="282"/>
                    </a:lnTo>
                    <a:lnTo>
                      <a:pt x="145" y="232"/>
                    </a:lnTo>
                    <a:lnTo>
                      <a:pt x="186" y="187"/>
                    </a:lnTo>
                    <a:lnTo>
                      <a:pt x="232" y="146"/>
                    </a:lnTo>
                    <a:lnTo>
                      <a:pt x="281" y="109"/>
                    </a:lnTo>
                    <a:lnTo>
                      <a:pt x="333" y="77"/>
                    </a:lnTo>
                    <a:lnTo>
                      <a:pt x="388" y="50"/>
                    </a:lnTo>
                    <a:lnTo>
                      <a:pt x="447" y="29"/>
                    </a:lnTo>
                    <a:lnTo>
                      <a:pt x="509" y="13"/>
                    </a:lnTo>
                    <a:lnTo>
                      <a:pt x="572" y="4"/>
                    </a:lnTo>
                    <a:lnTo>
                      <a:pt x="6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270994-5D49-492A-A61D-3903233C17B2}"/>
              </a:ext>
            </a:extLst>
          </p:cNvPr>
          <p:cNvSpPr txBox="1"/>
          <p:nvPr/>
        </p:nvSpPr>
        <p:spPr>
          <a:xfrm>
            <a:off x="2689999" y="3084841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Sources &amp; APIs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8EEAC8-F98E-4E24-A77E-C6B66001297D}"/>
              </a:ext>
            </a:extLst>
          </p:cNvPr>
          <p:cNvSpPr txBox="1"/>
          <p:nvPr/>
        </p:nvSpPr>
        <p:spPr>
          <a:xfrm flipH="1">
            <a:off x="2689998" y="3455146"/>
            <a:ext cx="8287235" cy="3311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GitHub Jobs API, Google Maps API, Counties CSV, GeoMap CSV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FA5DA7-019D-434B-B1AC-948D88BB3F44}"/>
              </a:ext>
            </a:extLst>
          </p:cNvPr>
          <p:cNvGrpSpPr/>
          <p:nvPr/>
        </p:nvGrpSpPr>
        <p:grpSpPr>
          <a:xfrm>
            <a:off x="1214765" y="3050406"/>
            <a:ext cx="865576" cy="865576"/>
            <a:chOff x="1468210" y="2404757"/>
            <a:chExt cx="865576" cy="865576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705C151F-B262-4B5F-B782-C16828DD30D0}"/>
                </a:ext>
              </a:extLst>
            </p:cNvPr>
            <p:cNvSpPr/>
            <p:nvPr/>
          </p:nvSpPr>
          <p:spPr>
            <a:xfrm>
              <a:off x="1468210" y="2404757"/>
              <a:ext cx="865576" cy="865576"/>
            </a:xfrm>
            <a:prstGeom prst="arc">
              <a:avLst>
                <a:gd name="adj1" fmla="val 11614926"/>
                <a:gd name="adj2" fmla="val 6341099"/>
              </a:avLst>
            </a:prstGeom>
            <a:ln>
              <a:solidFill>
                <a:schemeClr val="accent3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75" name="Группа 69">
              <a:extLst>
                <a:ext uri="{FF2B5EF4-FFF2-40B4-BE49-F238E27FC236}">
                  <a16:creationId xmlns:a16="http://schemas.microsoft.com/office/drawing/2014/main" id="{B567EFF6-D039-4510-B4D3-401F9AE538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5617" y="2647141"/>
              <a:ext cx="333624" cy="377102"/>
              <a:chOff x="5946776" y="3300413"/>
              <a:chExt cx="2387600" cy="2698750"/>
            </a:xfrm>
            <a:solidFill>
              <a:srgbClr val="A5A5A5"/>
            </a:solidFill>
          </p:grpSpPr>
          <p:sp>
            <p:nvSpPr>
              <p:cNvPr id="76" name="Freeform 61">
                <a:extLst>
                  <a:ext uri="{FF2B5EF4-FFF2-40B4-BE49-F238E27FC236}">
                    <a16:creationId xmlns:a16="http://schemas.microsoft.com/office/drawing/2014/main" id="{45BE5889-2F4B-41CE-88BC-D882A115B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6776" y="3300413"/>
                <a:ext cx="2387600" cy="2698750"/>
              </a:xfrm>
              <a:custGeom>
                <a:avLst/>
                <a:gdLst>
                  <a:gd name="T0" fmla="*/ 307 w 3008"/>
                  <a:gd name="T1" fmla="*/ 2888 h 3400"/>
                  <a:gd name="T2" fmla="*/ 699 w 3008"/>
                  <a:gd name="T3" fmla="*/ 3082 h 3400"/>
                  <a:gd name="T4" fmla="*/ 1305 w 3008"/>
                  <a:gd name="T5" fmla="*/ 3182 h 3400"/>
                  <a:gd name="T6" fmla="*/ 1984 w 3008"/>
                  <a:gd name="T7" fmla="*/ 3154 h 3400"/>
                  <a:gd name="T8" fmla="*/ 2510 w 3008"/>
                  <a:gd name="T9" fmla="*/ 3008 h 3400"/>
                  <a:gd name="T10" fmla="*/ 2778 w 3008"/>
                  <a:gd name="T11" fmla="*/ 2783 h 3400"/>
                  <a:gd name="T12" fmla="*/ 2589 w 3008"/>
                  <a:gd name="T13" fmla="*/ 2454 h 3400"/>
                  <a:gd name="T14" fmla="*/ 2054 w 3008"/>
                  <a:gd name="T15" fmla="*/ 2613 h 3400"/>
                  <a:gd name="T16" fmla="*/ 1410 w 3008"/>
                  <a:gd name="T17" fmla="*/ 2655 h 3400"/>
                  <a:gd name="T18" fmla="*/ 784 w 3008"/>
                  <a:gd name="T19" fmla="*/ 2579 h 3400"/>
                  <a:gd name="T20" fmla="*/ 306 w 3008"/>
                  <a:gd name="T21" fmla="*/ 2388 h 3400"/>
                  <a:gd name="T22" fmla="*/ 249 w 3008"/>
                  <a:gd name="T23" fmla="*/ 2184 h 3400"/>
                  <a:gd name="T24" fmla="*/ 560 w 3008"/>
                  <a:gd name="T25" fmla="*/ 2399 h 3400"/>
                  <a:gd name="T26" fmla="*/ 1115 w 3008"/>
                  <a:gd name="T27" fmla="*/ 2528 h 3400"/>
                  <a:gd name="T28" fmla="*/ 1799 w 3008"/>
                  <a:gd name="T29" fmla="*/ 2538 h 3400"/>
                  <a:gd name="T30" fmla="*/ 2382 w 3008"/>
                  <a:gd name="T31" fmla="*/ 2424 h 3400"/>
                  <a:gd name="T32" fmla="*/ 2733 w 3008"/>
                  <a:gd name="T33" fmla="*/ 2219 h 3400"/>
                  <a:gd name="T34" fmla="*/ 2793 w 3008"/>
                  <a:gd name="T35" fmla="*/ 2073 h 3400"/>
                  <a:gd name="T36" fmla="*/ 2455 w 3008"/>
                  <a:gd name="T37" fmla="*/ 1874 h 3400"/>
                  <a:gd name="T38" fmla="*/ 1876 w 3008"/>
                  <a:gd name="T39" fmla="*/ 2000 h 3400"/>
                  <a:gd name="T40" fmla="*/ 1224 w 3008"/>
                  <a:gd name="T41" fmla="*/ 2007 h 3400"/>
                  <a:gd name="T42" fmla="*/ 627 w 3008"/>
                  <a:gd name="T43" fmla="*/ 1899 h 3400"/>
                  <a:gd name="T44" fmla="*/ 215 w 3008"/>
                  <a:gd name="T45" fmla="*/ 1675 h 3400"/>
                  <a:gd name="T46" fmla="*/ 307 w 3008"/>
                  <a:gd name="T47" fmla="*/ 1615 h 3400"/>
                  <a:gd name="T48" fmla="*/ 699 w 3008"/>
                  <a:gd name="T49" fmla="*/ 1808 h 3400"/>
                  <a:gd name="T50" fmla="*/ 1305 w 3008"/>
                  <a:gd name="T51" fmla="*/ 1906 h 3400"/>
                  <a:gd name="T52" fmla="*/ 1984 w 3008"/>
                  <a:gd name="T53" fmla="*/ 1878 h 3400"/>
                  <a:gd name="T54" fmla="*/ 2510 w 3008"/>
                  <a:gd name="T55" fmla="*/ 1735 h 3400"/>
                  <a:gd name="T56" fmla="*/ 2778 w 3008"/>
                  <a:gd name="T57" fmla="*/ 1511 h 3400"/>
                  <a:gd name="T58" fmla="*/ 2737 w 3008"/>
                  <a:gd name="T59" fmla="*/ 1108 h 3400"/>
                  <a:gd name="T60" fmla="*/ 2228 w 3008"/>
                  <a:gd name="T61" fmla="*/ 1305 h 3400"/>
                  <a:gd name="T62" fmla="*/ 1596 w 3008"/>
                  <a:gd name="T63" fmla="*/ 1380 h 3400"/>
                  <a:gd name="T64" fmla="*/ 955 w 3008"/>
                  <a:gd name="T65" fmla="*/ 1338 h 3400"/>
                  <a:gd name="T66" fmla="*/ 396 w 3008"/>
                  <a:gd name="T67" fmla="*/ 1177 h 3400"/>
                  <a:gd name="T68" fmla="*/ 1208 w 3008"/>
                  <a:gd name="T69" fmla="*/ 225 h 3400"/>
                  <a:gd name="T70" fmla="*/ 627 w 3008"/>
                  <a:gd name="T71" fmla="*/ 340 h 3400"/>
                  <a:gd name="T72" fmla="*/ 276 w 3008"/>
                  <a:gd name="T73" fmla="*/ 547 h 3400"/>
                  <a:gd name="T74" fmla="*/ 249 w 3008"/>
                  <a:gd name="T75" fmla="*/ 800 h 3400"/>
                  <a:gd name="T76" fmla="*/ 560 w 3008"/>
                  <a:gd name="T77" fmla="*/ 1016 h 3400"/>
                  <a:gd name="T78" fmla="*/ 1115 w 3008"/>
                  <a:gd name="T79" fmla="*/ 1147 h 3400"/>
                  <a:gd name="T80" fmla="*/ 1799 w 3008"/>
                  <a:gd name="T81" fmla="*/ 1156 h 3400"/>
                  <a:gd name="T82" fmla="*/ 2382 w 3008"/>
                  <a:gd name="T83" fmla="*/ 1041 h 3400"/>
                  <a:gd name="T84" fmla="*/ 2733 w 3008"/>
                  <a:gd name="T85" fmla="*/ 835 h 3400"/>
                  <a:gd name="T86" fmla="*/ 2759 w 3008"/>
                  <a:gd name="T87" fmla="*/ 581 h 3400"/>
                  <a:gd name="T88" fmla="*/ 2449 w 3008"/>
                  <a:gd name="T89" fmla="*/ 365 h 3400"/>
                  <a:gd name="T90" fmla="*/ 1893 w 3008"/>
                  <a:gd name="T91" fmla="*/ 235 h 3400"/>
                  <a:gd name="T92" fmla="*/ 1665 w 3008"/>
                  <a:gd name="T93" fmla="*/ 4 h 3400"/>
                  <a:gd name="T94" fmla="*/ 2216 w 3008"/>
                  <a:gd name="T95" fmla="*/ 74 h 3400"/>
                  <a:gd name="T96" fmla="*/ 2676 w 3008"/>
                  <a:gd name="T97" fmla="*/ 236 h 3400"/>
                  <a:gd name="T98" fmla="*/ 2959 w 3008"/>
                  <a:gd name="T99" fmla="*/ 497 h 3400"/>
                  <a:gd name="T100" fmla="*/ 2996 w 3008"/>
                  <a:gd name="T101" fmla="*/ 2810 h 3400"/>
                  <a:gd name="T102" fmla="*/ 2779 w 3008"/>
                  <a:gd name="T103" fmla="*/ 3099 h 3400"/>
                  <a:gd name="T104" fmla="*/ 2361 w 3008"/>
                  <a:gd name="T105" fmla="*/ 3290 h 3400"/>
                  <a:gd name="T106" fmla="*/ 1827 w 3008"/>
                  <a:gd name="T107" fmla="*/ 3386 h 3400"/>
                  <a:gd name="T108" fmla="*/ 1262 w 3008"/>
                  <a:gd name="T109" fmla="*/ 3393 h 3400"/>
                  <a:gd name="T110" fmla="*/ 719 w 3008"/>
                  <a:gd name="T111" fmla="*/ 3309 h 3400"/>
                  <a:gd name="T112" fmla="*/ 279 w 3008"/>
                  <a:gd name="T113" fmla="*/ 3133 h 3400"/>
                  <a:gd name="T114" fmla="*/ 28 w 3008"/>
                  <a:gd name="T115" fmla="*/ 2858 h 3400"/>
                  <a:gd name="T116" fmla="*/ 28 w 3008"/>
                  <a:gd name="T117" fmla="*/ 541 h 3400"/>
                  <a:gd name="T118" fmla="*/ 279 w 3008"/>
                  <a:gd name="T119" fmla="*/ 268 h 3400"/>
                  <a:gd name="T120" fmla="*/ 719 w 3008"/>
                  <a:gd name="T121" fmla="*/ 92 h 3400"/>
                  <a:gd name="T122" fmla="*/ 1262 w 3008"/>
                  <a:gd name="T123" fmla="*/ 8 h 3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08" h="3400">
                    <a:moveTo>
                      <a:pt x="215" y="2313"/>
                    </a:moveTo>
                    <a:lnTo>
                      <a:pt x="215" y="2709"/>
                    </a:lnTo>
                    <a:lnTo>
                      <a:pt x="220" y="2746"/>
                    </a:lnTo>
                    <a:lnTo>
                      <a:pt x="231" y="2783"/>
                    </a:lnTo>
                    <a:lnTo>
                      <a:pt x="249" y="2819"/>
                    </a:lnTo>
                    <a:lnTo>
                      <a:pt x="276" y="2854"/>
                    </a:lnTo>
                    <a:lnTo>
                      <a:pt x="307" y="2888"/>
                    </a:lnTo>
                    <a:lnTo>
                      <a:pt x="346" y="2920"/>
                    </a:lnTo>
                    <a:lnTo>
                      <a:pt x="391" y="2951"/>
                    </a:lnTo>
                    <a:lnTo>
                      <a:pt x="443" y="2980"/>
                    </a:lnTo>
                    <a:lnTo>
                      <a:pt x="499" y="3008"/>
                    </a:lnTo>
                    <a:lnTo>
                      <a:pt x="560" y="3035"/>
                    </a:lnTo>
                    <a:lnTo>
                      <a:pt x="627" y="3059"/>
                    </a:lnTo>
                    <a:lnTo>
                      <a:pt x="699" y="3082"/>
                    </a:lnTo>
                    <a:lnTo>
                      <a:pt x="773" y="3104"/>
                    </a:lnTo>
                    <a:lnTo>
                      <a:pt x="853" y="3122"/>
                    </a:lnTo>
                    <a:lnTo>
                      <a:pt x="937" y="3139"/>
                    </a:lnTo>
                    <a:lnTo>
                      <a:pt x="1025" y="3154"/>
                    </a:lnTo>
                    <a:lnTo>
                      <a:pt x="1115" y="3166"/>
                    </a:lnTo>
                    <a:lnTo>
                      <a:pt x="1208" y="3175"/>
                    </a:lnTo>
                    <a:lnTo>
                      <a:pt x="1305" y="3182"/>
                    </a:lnTo>
                    <a:lnTo>
                      <a:pt x="1404" y="3186"/>
                    </a:lnTo>
                    <a:lnTo>
                      <a:pt x="1504" y="3187"/>
                    </a:lnTo>
                    <a:lnTo>
                      <a:pt x="1605" y="3186"/>
                    </a:lnTo>
                    <a:lnTo>
                      <a:pt x="1704" y="3182"/>
                    </a:lnTo>
                    <a:lnTo>
                      <a:pt x="1799" y="3175"/>
                    </a:lnTo>
                    <a:lnTo>
                      <a:pt x="1893" y="3166"/>
                    </a:lnTo>
                    <a:lnTo>
                      <a:pt x="1984" y="3154"/>
                    </a:lnTo>
                    <a:lnTo>
                      <a:pt x="2071" y="3139"/>
                    </a:lnTo>
                    <a:lnTo>
                      <a:pt x="2154" y="3122"/>
                    </a:lnTo>
                    <a:lnTo>
                      <a:pt x="2234" y="3104"/>
                    </a:lnTo>
                    <a:lnTo>
                      <a:pt x="2310" y="3082"/>
                    </a:lnTo>
                    <a:lnTo>
                      <a:pt x="2382" y="3059"/>
                    </a:lnTo>
                    <a:lnTo>
                      <a:pt x="2449" y="3035"/>
                    </a:lnTo>
                    <a:lnTo>
                      <a:pt x="2510" y="3008"/>
                    </a:lnTo>
                    <a:lnTo>
                      <a:pt x="2566" y="2980"/>
                    </a:lnTo>
                    <a:lnTo>
                      <a:pt x="2618" y="2951"/>
                    </a:lnTo>
                    <a:lnTo>
                      <a:pt x="2662" y="2920"/>
                    </a:lnTo>
                    <a:lnTo>
                      <a:pt x="2701" y="2888"/>
                    </a:lnTo>
                    <a:lnTo>
                      <a:pt x="2733" y="2854"/>
                    </a:lnTo>
                    <a:lnTo>
                      <a:pt x="2759" y="2819"/>
                    </a:lnTo>
                    <a:lnTo>
                      <a:pt x="2778" y="2783"/>
                    </a:lnTo>
                    <a:lnTo>
                      <a:pt x="2789" y="2746"/>
                    </a:lnTo>
                    <a:lnTo>
                      <a:pt x="2793" y="2709"/>
                    </a:lnTo>
                    <a:lnTo>
                      <a:pt x="2793" y="2313"/>
                    </a:lnTo>
                    <a:lnTo>
                      <a:pt x="2751" y="2351"/>
                    </a:lnTo>
                    <a:lnTo>
                      <a:pt x="2702" y="2388"/>
                    </a:lnTo>
                    <a:lnTo>
                      <a:pt x="2648" y="2422"/>
                    </a:lnTo>
                    <a:lnTo>
                      <a:pt x="2589" y="2454"/>
                    </a:lnTo>
                    <a:lnTo>
                      <a:pt x="2524" y="2483"/>
                    </a:lnTo>
                    <a:lnTo>
                      <a:pt x="2455" y="2512"/>
                    </a:lnTo>
                    <a:lnTo>
                      <a:pt x="2382" y="2537"/>
                    </a:lnTo>
                    <a:lnTo>
                      <a:pt x="2305" y="2558"/>
                    </a:lnTo>
                    <a:lnTo>
                      <a:pt x="2224" y="2579"/>
                    </a:lnTo>
                    <a:lnTo>
                      <a:pt x="2141" y="2597"/>
                    </a:lnTo>
                    <a:lnTo>
                      <a:pt x="2054" y="2613"/>
                    </a:lnTo>
                    <a:lnTo>
                      <a:pt x="1966" y="2626"/>
                    </a:lnTo>
                    <a:lnTo>
                      <a:pt x="1876" y="2637"/>
                    </a:lnTo>
                    <a:lnTo>
                      <a:pt x="1784" y="2645"/>
                    </a:lnTo>
                    <a:lnTo>
                      <a:pt x="1692" y="2652"/>
                    </a:lnTo>
                    <a:lnTo>
                      <a:pt x="1598" y="2655"/>
                    </a:lnTo>
                    <a:lnTo>
                      <a:pt x="1504" y="2656"/>
                    </a:lnTo>
                    <a:lnTo>
                      <a:pt x="1410" y="2655"/>
                    </a:lnTo>
                    <a:lnTo>
                      <a:pt x="1317" y="2652"/>
                    </a:lnTo>
                    <a:lnTo>
                      <a:pt x="1224" y="2645"/>
                    </a:lnTo>
                    <a:lnTo>
                      <a:pt x="1132" y="2637"/>
                    </a:lnTo>
                    <a:lnTo>
                      <a:pt x="1042" y="2626"/>
                    </a:lnTo>
                    <a:lnTo>
                      <a:pt x="953" y="2613"/>
                    </a:lnTo>
                    <a:lnTo>
                      <a:pt x="868" y="2597"/>
                    </a:lnTo>
                    <a:lnTo>
                      <a:pt x="784" y="2579"/>
                    </a:lnTo>
                    <a:lnTo>
                      <a:pt x="704" y="2558"/>
                    </a:lnTo>
                    <a:lnTo>
                      <a:pt x="627" y="2537"/>
                    </a:lnTo>
                    <a:lnTo>
                      <a:pt x="554" y="2512"/>
                    </a:lnTo>
                    <a:lnTo>
                      <a:pt x="484" y="2483"/>
                    </a:lnTo>
                    <a:lnTo>
                      <a:pt x="420" y="2454"/>
                    </a:lnTo>
                    <a:lnTo>
                      <a:pt x="360" y="2422"/>
                    </a:lnTo>
                    <a:lnTo>
                      <a:pt x="306" y="2388"/>
                    </a:lnTo>
                    <a:lnTo>
                      <a:pt x="258" y="2351"/>
                    </a:lnTo>
                    <a:lnTo>
                      <a:pt x="215" y="2313"/>
                    </a:lnTo>
                    <a:close/>
                    <a:moveTo>
                      <a:pt x="215" y="1675"/>
                    </a:moveTo>
                    <a:lnTo>
                      <a:pt x="215" y="2076"/>
                    </a:lnTo>
                    <a:lnTo>
                      <a:pt x="220" y="2113"/>
                    </a:lnTo>
                    <a:lnTo>
                      <a:pt x="231" y="2149"/>
                    </a:lnTo>
                    <a:lnTo>
                      <a:pt x="249" y="2184"/>
                    </a:lnTo>
                    <a:lnTo>
                      <a:pt x="276" y="2219"/>
                    </a:lnTo>
                    <a:lnTo>
                      <a:pt x="307" y="2252"/>
                    </a:lnTo>
                    <a:lnTo>
                      <a:pt x="346" y="2284"/>
                    </a:lnTo>
                    <a:lnTo>
                      <a:pt x="391" y="2315"/>
                    </a:lnTo>
                    <a:lnTo>
                      <a:pt x="443" y="2344"/>
                    </a:lnTo>
                    <a:lnTo>
                      <a:pt x="499" y="2372"/>
                    </a:lnTo>
                    <a:lnTo>
                      <a:pt x="560" y="2399"/>
                    </a:lnTo>
                    <a:lnTo>
                      <a:pt x="627" y="2424"/>
                    </a:lnTo>
                    <a:lnTo>
                      <a:pt x="699" y="2446"/>
                    </a:lnTo>
                    <a:lnTo>
                      <a:pt x="773" y="2467"/>
                    </a:lnTo>
                    <a:lnTo>
                      <a:pt x="853" y="2485"/>
                    </a:lnTo>
                    <a:lnTo>
                      <a:pt x="937" y="2502"/>
                    </a:lnTo>
                    <a:lnTo>
                      <a:pt x="1025" y="2516"/>
                    </a:lnTo>
                    <a:lnTo>
                      <a:pt x="1115" y="2528"/>
                    </a:lnTo>
                    <a:lnTo>
                      <a:pt x="1208" y="2538"/>
                    </a:lnTo>
                    <a:lnTo>
                      <a:pt x="1305" y="2544"/>
                    </a:lnTo>
                    <a:lnTo>
                      <a:pt x="1404" y="2548"/>
                    </a:lnTo>
                    <a:lnTo>
                      <a:pt x="1504" y="2550"/>
                    </a:lnTo>
                    <a:lnTo>
                      <a:pt x="1605" y="2548"/>
                    </a:lnTo>
                    <a:lnTo>
                      <a:pt x="1704" y="2544"/>
                    </a:lnTo>
                    <a:lnTo>
                      <a:pt x="1799" y="2538"/>
                    </a:lnTo>
                    <a:lnTo>
                      <a:pt x="1893" y="2528"/>
                    </a:lnTo>
                    <a:lnTo>
                      <a:pt x="1984" y="2516"/>
                    </a:lnTo>
                    <a:lnTo>
                      <a:pt x="2071" y="2502"/>
                    </a:lnTo>
                    <a:lnTo>
                      <a:pt x="2154" y="2485"/>
                    </a:lnTo>
                    <a:lnTo>
                      <a:pt x="2234" y="2467"/>
                    </a:lnTo>
                    <a:lnTo>
                      <a:pt x="2310" y="2446"/>
                    </a:lnTo>
                    <a:lnTo>
                      <a:pt x="2382" y="2424"/>
                    </a:lnTo>
                    <a:lnTo>
                      <a:pt x="2449" y="2399"/>
                    </a:lnTo>
                    <a:lnTo>
                      <a:pt x="2510" y="2372"/>
                    </a:lnTo>
                    <a:lnTo>
                      <a:pt x="2566" y="2344"/>
                    </a:lnTo>
                    <a:lnTo>
                      <a:pt x="2618" y="2315"/>
                    </a:lnTo>
                    <a:lnTo>
                      <a:pt x="2662" y="2284"/>
                    </a:lnTo>
                    <a:lnTo>
                      <a:pt x="2701" y="2252"/>
                    </a:lnTo>
                    <a:lnTo>
                      <a:pt x="2733" y="2219"/>
                    </a:lnTo>
                    <a:lnTo>
                      <a:pt x="2759" y="2184"/>
                    </a:lnTo>
                    <a:lnTo>
                      <a:pt x="2778" y="2149"/>
                    </a:lnTo>
                    <a:lnTo>
                      <a:pt x="2789" y="2113"/>
                    </a:lnTo>
                    <a:lnTo>
                      <a:pt x="2793" y="2076"/>
                    </a:lnTo>
                    <a:lnTo>
                      <a:pt x="2793" y="2074"/>
                    </a:lnTo>
                    <a:lnTo>
                      <a:pt x="2792" y="2073"/>
                    </a:lnTo>
                    <a:lnTo>
                      <a:pt x="2793" y="2073"/>
                    </a:lnTo>
                    <a:lnTo>
                      <a:pt x="2793" y="1675"/>
                    </a:lnTo>
                    <a:lnTo>
                      <a:pt x="2751" y="1714"/>
                    </a:lnTo>
                    <a:lnTo>
                      <a:pt x="2702" y="1750"/>
                    </a:lnTo>
                    <a:lnTo>
                      <a:pt x="2648" y="1785"/>
                    </a:lnTo>
                    <a:lnTo>
                      <a:pt x="2589" y="1816"/>
                    </a:lnTo>
                    <a:lnTo>
                      <a:pt x="2524" y="1846"/>
                    </a:lnTo>
                    <a:lnTo>
                      <a:pt x="2455" y="1874"/>
                    </a:lnTo>
                    <a:lnTo>
                      <a:pt x="2382" y="1899"/>
                    </a:lnTo>
                    <a:lnTo>
                      <a:pt x="2305" y="1921"/>
                    </a:lnTo>
                    <a:lnTo>
                      <a:pt x="2224" y="1941"/>
                    </a:lnTo>
                    <a:lnTo>
                      <a:pt x="2141" y="1960"/>
                    </a:lnTo>
                    <a:lnTo>
                      <a:pt x="2054" y="1975"/>
                    </a:lnTo>
                    <a:lnTo>
                      <a:pt x="1966" y="1989"/>
                    </a:lnTo>
                    <a:lnTo>
                      <a:pt x="1876" y="2000"/>
                    </a:lnTo>
                    <a:lnTo>
                      <a:pt x="1784" y="2007"/>
                    </a:lnTo>
                    <a:lnTo>
                      <a:pt x="1692" y="2014"/>
                    </a:lnTo>
                    <a:lnTo>
                      <a:pt x="1598" y="2017"/>
                    </a:lnTo>
                    <a:lnTo>
                      <a:pt x="1504" y="2019"/>
                    </a:lnTo>
                    <a:lnTo>
                      <a:pt x="1410" y="2017"/>
                    </a:lnTo>
                    <a:lnTo>
                      <a:pt x="1317" y="2014"/>
                    </a:lnTo>
                    <a:lnTo>
                      <a:pt x="1224" y="2007"/>
                    </a:lnTo>
                    <a:lnTo>
                      <a:pt x="1132" y="2000"/>
                    </a:lnTo>
                    <a:lnTo>
                      <a:pt x="1042" y="1989"/>
                    </a:lnTo>
                    <a:lnTo>
                      <a:pt x="953" y="1975"/>
                    </a:lnTo>
                    <a:lnTo>
                      <a:pt x="868" y="1960"/>
                    </a:lnTo>
                    <a:lnTo>
                      <a:pt x="784" y="1941"/>
                    </a:lnTo>
                    <a:lnTo>
                      <a:pt x="704" y="1921"/>
                    </a:lnTo>
                    <a:lnTo>
                      <a:pt x="627" y="1899"/>
                    </a:lnTo>
                    <a:lnTo>
                      <a:pt x="554" y="1874"/>
                    </a:lnTo>
                    <a:lnTo>
                      <a:pt x="484" y="1846"/>
                    </a:lnTo>
                    <a:lnTo>
                      <a:pt x="420" y="1816"/>
                    </a:lnTo>
                    <a:lnTo>
                      <a:pt x="360" y="1785"/>
                    </a:lnTo>
                    <a:lnTo>
                      <a:pt x="306" y="1750"/>
                    </a:lnTo>
                    <a:lnTo>
                      <a:pt x="258" y="1714"/>
                    </a:lnTo>
                    <a:lnTo>
                      <a:pt x="215" y="1675"/>
                    </a:lnTo>
                    <a:close/>
                    <a:moveTo>
                      <a:pt x="215" y="1070"/>
                    </a:moveTo>
                    <a:lnTo>
                      <a:pt x="215" y="1438"/>
                    </a:lnTo>
                    <a:lnTo>
                      <a:pt x="220" y="1475"/>
                    </a:lnTo>
                    <a:lnTo>
                      <a:pt x="231" y="1511"/>
                    </a:lnTo>
                    <a:lnTo>
                      <a:pt x="249" y="1547"/>
                    </a:lnTo>
                    <a:lnTo>
                      <a:pt x="276" y="1581"/>
                    </a:lnTo>
                    <a:lnTo>
                      <a:pt x="307" y="1615"/>
                    </a:lnTo>
                    <a:lnTo>
                      <a:pt x="346" y="1647"/>
                    </a:lnTo>
                    <a:lnTo>
                      <a:pt x="391" y="1677"/>
                    </a:lnTo>
                    <a:lnTo>
                      <a:pt x="443" y="1707"/>
                    </a:lnTo>
                    <a:lnTo>
                      <a:pt x="499" y="1735"/>
                    </a:lnTo>
                    <a:lnTo>
                      <a:pt x="560" y="1761"/>
                    </a:lnTo>
                    <a:lnTo>
                      <a:pt x="627" y="1786"/>
                    </a:lnTo>
                    <a:lnTo>
                      <a:pt x="699" y="1808"/>
                    </a:lnTo>
                    <a:lnTo>
                      <a:pt x="773" y="1829"/>
                    </a:lnTo>
                    <a:lnTo>
                      <a:pt x="853" y="1848"/>
                    </a:lnTo>
                    <a:lnTo>
                      <a:pt x="937" y="1864"/>
                    </a:lnTo>
                    <a:lnTo>
                      <a:pt x="1025" y="1878"/>
                    </a:lnTo>
                    <a:lnTo>
                      <a:pt x="1115" y="1890"/>
                    </a:lnTo>
                    <a:lnTo>
                      <a:pt x="1208" y="1900"/>
                    </a:lnTo>
                    <a:lnTo>
                      <a:pt x="1305" y="1906"/>
                    </a:lnTo>
                    <a:lnTo>
                      <a:pt x="1404" y="1911"/>
                    </a:lnTo>
                    <a:lnTo>
                      <a:pt x="1504" y="1913"/>
                    </a:lnTo>
                    <a:lnTo>
                      <a:pt x="1605" y="1911"/>
                    </a:lnTo>
                    <a:lnTo>
                      <a:pt x="1704" y="1906"/>
                    </a:lnTo>
                    <a:lnTo>
                      <a:pt x="1799" y="1900"/>
                    </a:lnTo>
                    <a:lnTo>
                      <a:pt x="1893" y="1890"/>
                    </a:lnTo>
                    <a:lnTo>
                      <a:pt x="1984" y="1878"/>
                    </a:lnTo>
                    <a:lnTo>
                      <a:pt x="2071" y="1864"/>
                    </a:lnTo>
                    <a:lnTo>
                      <a:pt x="2154" y="1848"/>
                    </a:lnTo>
                    <a:lnTo>
                      <a:pt x="2234" y="1829"/>
                    </a:lnTo>
                    <a:lnTo>
                      <a:pt x="2310" y="1808"/>
                    </a:lnTo>
                    <a:lnTo>
                      <a:pt x="2382" y="1786"/>
                    </a:lnTo>
                    <a:lnTo>
                      <a:pt x="2449" y="1761"/>
                    </a:lnTo>
                    <a:lnTo>
                      <a:pt x="2510" y="1735"/>
                    </a:lnTo>
                    <a:lnTo>
                      <a:pt x="2566" y="1707"/>
                    </a:lnTo>
                    <a:lnTo>
                      <a:pt x="2618" y="1677"/>
                    </a:lnTo>
                    <a:lnTo>
                      <a:pt x="2662" y="1647"/>
                    </a:lnTo>
                    <a:lnTo>
                      <a:pt x="2701" y="1615"/>
                    </a:lnTo>
                    <a:lnTo>
                      <a:pt x="2733" y="1581"/>
                    </a:lnTo>
                    <a:lnTo>
                      <a:pt x="2759" y="1547"/>
                    </a:lnTo>
                    <a:lnTo>
                      <a:pt x="2778" y="1511"/>
                    </a:lnTo>
                    <a:lnTo>
                      <a:pt x="2789" y="1475"/>
                    </a:lnTo>
                    <a:lnTo>
                      <a:pt x="2793" y="1438"/>
                    </a:lnTo>
                    <a:lnTo>
                      <a:pt x="2793" y="1436"/>
                    </a:lnTo>
                    <a:lnTo>
                      <a:pt x="2792" y="1435"/>
                    </a:lnTo>
                    <a:lnTo>
                      <a:pt x="2793" y="1435"/>
                    </a:lnTo>
                    <a:lnTo>
                      <a:pt x="2793" y="1070"/>
                    </a:lnTo>
                    <a:lnTo>
                      <a:pt x="2737" y="1108"/>
                    </a:lnTo>
                    <a:lnTo>
                      <a:pt x="2677" y="1143"/>
                    </a:lnTo>
                    <a:lnTo>
                      <a:pt x="2612" y="1177"/>
                    </a:lnTo>
                    <a:lnTo>
                      <a:pt x="2542" y="1208"/>
                    </a:lnTo>
                    <a:lnTo>
                      <a:pt x="2468" y="1236"/>
                    </a:lnTo>
                    <a:lnTo>
                      <a:pt x="2391" y="1261"/>
                    </a:lnTo>
                    <a:lnTo>
                      <a:pt x="2310" y="1285"/>
                    </a:lnTo>
                    <a:lnTo>
                      <a:pt x="2228" y="1305"/>
                    </a:lnTo>
                    <a:lnTo>
                      <a:pt x="2141" y="1323"/>
                    </a:lnTo>
                    <a:lnTo>
                      <a:pt x="2054" y="1338"/>
                    </a:lnTo>
                    <a:lnTo>
                      <a:pt x="1964" y="1352"/>
                    </a:lnTo>
                    <a:lnTo>
                      <a:pt x="1873" y="1362"/>
                    </a:lnTo>
                    <a:lnTo>
                      <a:pt x="1782" y="1371"/>
                    </a:lnTo>
                    <a:lnTo>
                      <a:pt x="1689" y="1376"/>
                    </a:lnTo>
                    <a:lnTo>
                      <a:pt x="1596" y="1380"/>
                    </a:lnTo>
                    <a:lnTo>
                      <a:pt x="1504" y="1381"/>
                    </a:lnTo>
                    <a:lnTo>
                      <a:pt x="1412" y="1380"/>
                    </a:lnTo>
                    <a:lnTo>
                      <a:pt x="1319" y="1376"/>
                    </a:lnTo>
                    <a:lnTo>
                      <a:pt x="1227" y="1371"/>
                    </a:lnTo>
                    <a:lnTo>
                      <a:pt x="1135" y="1362"/>
                    </a:lnTo>
                    <a:lnTo>
                      <a:pt x="1044" y="1352"/>
                    </a:lnTo>
                    <a:lnTo>
                      <a:pt x="955" y="1338"/>
                    </a:lnTo>
                    <a:lnTo>
                      <a:pt x="867" y="1323"/>
                    </a:lnTo>
                    <a:lnTo>
                      <a:pt x="781" y="1305"/>
                    </a:lnTo>
                    <a:lnTo>
                      <a:pt x="697" y="1285"/>
                    </a:lnTo>
                    <a:lnTo>
                      <a:pt x="617" y="1261"/>
                    </a:lnTo>
                    <a:lnTo>
                      <a:pt x="540" y="1236"/>
                    </a:lnTo>
                    <a:lnTo>
                      <a:pt x="467" y="1208"/>
                    </a:lnTo>
                    <a:lnTo>
                      <a:pt x="396" y="1177"/>
                    </a:lnTo>
                    <a:lnTo>
                      <a:pt x="332" y="1143"/>
                    </a:lnTo>
                    <a:lnTo>
                      <a:pt x="271" y="1108"/>
                    </a:lnTo>
                    <a:lnTo>
                      <a:pt x="215" y="1070"/>
                    </a:lnTo>
                    <a:close/>
                    <a:moveTo>
                      <a:pt x="1504" y="213"/>
                    </a:moveTo>
                    <a:lnTo>
                      <a:pt x="1404" y="214"/>
                    </a:lnTo>
                    <a:lnTo>
                      <a:pt x="1305" y="219"/>
                    </a:lnTo>
                    <a:lnTo>
                      <a:pt x="1208" y="225"/>
                    </a:lnTo>
                    <a:lnTo>
                      <a:pt x="1115" y="235"/>
                    </a:lnTo>
                    <a:lnTo>
                      <a:pt x="1025" y="247"/>
                    </a:lnTo>
                    <a:lnTo>
                      <a:pt x="937" y="261"/>
                    </a:lnTo>
                    <a:lnTo>
                      <a:pt x="853" y="278"/>
                    </a:lnTo>
                    <a:lnTo>
                      <a:pt x="773" y="297"/>
                    </a:lnTo>
                    <a:lnTo>
                      <a:pt x="699" y="318"/>
                    </a:lnTo>
                    <a:lnTo>
                      <a:pt x="627" y="340"/>
                    </a:lnTo>
                    <a:lnTo>
                      <a:pt x="560" y="365"/>
                    </a:lnTo>
                    <a:lnTo>
                      <a:pt x="499" y="391"/>
                    </a:lnTo>
                    <a:lnTo>
                      <a:pt x="443" y="420"/>
                    </a:lnTo>
                    <a:lnTo>
                      <a:pt x="391" y="449"/>
                    </a:lnTo>
                    <a:lnTo>
                      <a:pt x="346" y="481"/>
                    </a:lnTo>
                    <a:lnTo>
                      <a:pt x="307" y="513"/>
                    </a:lnTo>
                    <a:lnTo>
                      <a:pt x="276" y="547"/>
                    </a:lnTo>
                    <a:lnTo>
                      <a:pt x="249" y="581"/>
                    </a:lnTo>
                    <a:lnTo>
                      <a:pt x="231" y="616"/>
                    </a:lnTo>
                    <a:lnTo>
                      <a:pt x="220" y="653"/>
                    </a:lnTo>
                    <a:lnTo>
                      <a:pt x="215" y="690"/>
                    </a:lnTo>
                    <a:lnTo>
                      <a:pt x="220" y="728"/>
                    </a:lnTo>
                    <a:lnTo>
                      <a:pt x="231" y="764"/>
                    </a:lnTo>
                    <a:lnTo>
                      <a:pt x="249" y="800"/>
                    </a:lnTo>
                    <a:lnTo>
                      <a:pt x="276" y="835"/>
                    </a:lnTo>
                    <a:lnTo>
                      <a:pt x="307" y="868"/>
                    </a:lnTo>
                    <a:lnTo>
                      <a:pt x="346" y="901"/>
                    </a:lnTo>
                    <a:lnTo>
                      <a:pt x="391" y="932"/>
                    </a:lnTo>
                    <a:lnTo>
                      <a:pt x="443" y="962"/>
                    </a:lnTo>
                    <a:lnTo>
                      <a:pt x="499" y="990"/>
                    </a:lnTo>
                    <a:lnTo>
                      <a:pt x="560" y="1016"/>
                    </a:lnTo>
                    <a:lnTo>
                      <a:pt x="627" y="1041"/>
                    </a:lnTo>
                    <a:lnTo>
                      <a:pt x="699" y="1064"/>
                    </a:lnTo>
                    <a:lnTo>
                      <a:pt x="773" y="1085"/>
                    </a:lnTo>
                    <a:lnTo>
                      <a:pt x="853" y="1103"/>
                    </a:lnTo>
                    <a:lnTo>
                      <a:pt x="937" y="1121"/>
                    </a:lnTo>
                    <a:lnTo>
                      <a:pt x="1025" y="1135"/>
                    </a:lnTo>
                    <a:lnTo>
                      <a:pt x="1115" y="1147"/>
                    </a:lnTo>
                    <a:lnTo>
                      <a:pt x="1208" y="1156"/>
                    </a:lnTo>
                    <a:lnTo>
                      <a:pt x="1305" y="1163"/>
                    </a:lnTo>
                    <a:lnTo>
                      <a:pt x="1404" y="1167"/>
                    </a:lnTo>
                    <a:lnTo>
                      <a:pt x="1504" y="1170"/>
                    </a:lnTo>
                    <a:lnTo>
                      <a:pt x="1605" y="1167"/>
                    </a:lnTo>
                    <a:lnTo>
                      <a:pt x="1704" y="1163"/>
                    </a:lnTo>
                    <a:lnTo>
                      <a:pt x="1799" y="1156"/>
                    </a:lnTo>
                    <a:lnTo>
                      <a:pt x="1893" y="1147"/>
                    </a:lnTo>
                    <a:lnTo>
                      <a:pt x="1984" y="1135"/>
                    </a:lnTo>
                    <a:lnTo>
                      <a:pt x="2071" y="1121"/>
                    </a:lnTo>
                    <a:lnTo>
                      <a:pt x="2154" y="1103"/>
                    </a:lnTo>
                    <a:lnTo>
                      <a:pt x="2234" y="1085"/>
                    </a:lnTo>
                    <a:lnTo>
                      <a:pt x="2310" y="1064"/>
                    </a:lnTo>
                    <a:lnTo>
                      <a:pt x="2382" y="1041"/>
                    </a:lnTo>
                    <a:lnTo>
                      <a:pt x="2449" y="1016"/>
                    </a:lnTo>
                    <a:lnTo>
                      <a:pt x="2510" y="990"/>
                    </a:lnTo>
                    <a:lnTo>
                      <a:pt x="2566" y="962"/>
                    </a:lnTo>
                    <a:lnTo>
                      <a:pt x="2618" y="932"/>
                    </a:lnTo>
                    <a:lnTo>
                      <a:pt x="2662" y="901"/>
                    </a:lnTo>
                    <a:lnTo>
                      <a:pt x="2701" y="868"/>
                    </a:lnTo>
                    <a:lnTo>
                      <a:pt x="2733" y="835"/>
                    </a:lnTo>
                    <a:lnTo>
                      <a:pt x="2759" y="800"/>
                    </a:lnTo>
                    <a:lnTo>
                      <a:pt x="2778" y="764"/>
                    </a:lnTo>
                    <a:lnTo>
                      <a:pt x="2789" y="728"/>
                    </a:lnTo>
                    <a:lnTo>
                      <a:pt x="2793" y="690"/>
                    </a:lnTo>
                    <a:lnTo>
                      <a:pt x="2789" y="653"/>
                    </a:lnTo>
                    <a:lnTo>
                      <a:pt x="2778" y="616"/>
                    </a:lnTo>
                    <a:lnTo>
                      <a:pt x="2759" y="581"/>
                    </a:lnTo>
                    <a:lnTo>
                      <a:pt x="2733" y="547"/>
                    </a:lnTo>
                    <a:lnTo>
                      <a:pt x="2701" y="513"/>
                    </a:lnTo>
                    <a:lnTo>
                      <a:pt x="2662" y="481"/>
                    </a:lnTo>
                    <a:lnTo>
                      <a:pt x="2618" y="449"/>
                    </a:lnTo>
                    <a:lnTo>
                      <a:pt x="2566" y="420"/>
                    </a:lnTo>
                    <a:lnTo>
                      <a:pt x="2510" y="391"/>
                    </a:lnTo>
                    <a:lnTo>
                      <a:pt x="2449" y="365"/>
                    </a:lnTo>
                    <a:lnTo>
                      <a:pt x="2382" y="340"/>
                    </a:lnTo>
                    <a:lnTo>
                      <a:pt x="2310" y="318"/>
                    </a:lnTo>
                    <a:lnTo>
                      <a:pt x="2234" y="297"/>
                    </a:lnTo>
                    <a:lnTo>
                      <a:pt x="2154" y="278"/>
                    </a:lnTo>
                    <a:lnTo>
                      <a:pt x="2071" y="261"/>
                    </a:lnTo>
                    <a:lnTo>
                      <a:pt x="1984" y="247"/>
                    </a:lnTo>
                    <a:lnTo>
                      <a:pt x="1893" y="235"/>
                    </a:lnTo>
                    <a:lnTo>
                      <a:pt x="1799" y="225"/>
                    </a:lnTo>
                    <a:lnTo>
                      <a:pt x="1704" y="219"/>
                    </a:lnTo>
                    <a:lnTo>
                      <a:pt x="1605" y="214"/>
                    </a:lnTo>
                    <a:lnTo>
                      <a:pt x="1504" y="213"/>
                    </a:lnTo>
                    <a:close/>
                    <a:moveTo>
                      <a:pt x="1504" y="0"/>
                    </a:moveTo>
                    <a:lnTo>
                      <a:pt x="1585" y="1"/>
                    </a:lnTo>
                    <a:lnTo>
                      <a:pt x="1665" y="4"/>
                    </a:lnTo>
                    <a:lnTo>
                      <a:pt x="1747" y="8"/>
                    </a:lnTo>
                    <a:lnTo>
                      <a:pt x="1827" y="14"/>
                    </a:lnTo>
                    <a:lnTo>
                      <a:pt x="1907" y="23"/>
                    </a:lnTo>
                    <a:lnTo>
                      <a:pt x="1986" y="33"/>
                    </a:lnTo>
                    <a:lnTo>
                      <a:pt x="2064" y="45"/>
                    </a:lnTo>
                    <a:lnTo>
                      <a:pt x="2141" y="58"/>
                    </a:lnTo>
                    <a:lnTo>
                      <a:pt x="2216" y="74"/>
                    </a:lnTo>
                    <a:lnTo>
                      <a:pt x="2289" y="92"/>
                    </a:lnTo>
                    <a:lnTo>
                      <a:pt x="2361" y="110"/>
                    </a:lnTo>
                    <a:lnTo>
                      <a:pt x="2429" y="132"/>
                    </a:lnTo>
                    <a:lnTo>
                      <a:pt x="2496" y="155"/>
                    </a:lnTo>
                    <a:lnTo>
                      <a:pt x="2558" y="181"/>
                    </a:lnTo>
                    <a:lnTo>
                      <a:pt x="2619" y="208"/>
                    </a:lnTo>
                    <a:lnTo>
                      <a:pt x="2676" y="236"/>
                    </a:lnTo>
                    <a:lnTo>
                      <a:pt x="2730" y="268"/>
                    </a:lnTo>
                    <a:lnTo>
                      <a:pt x="2779" y="300"/>
                    </a:lnTo>
                    <a:lnTo>
                      <a:pt x="2824" y="336"/>
                    </a:lnTo>
                    <a:lnTo>
                      <a:pt x="2865" y="373"/>
                    </a:lnTo>
                    <a:lnTo>
                      <a:pt x="2901" y="412"/>
                    </a:lnTo>
                    <a:lnTo>
                      <a:pt x="2933" y="453"/>
                    </a:lnTo>
                    <a:lnTo>
                      <a:pt x="2959" y="497"/>
                    </a:lnTo>
                    <a:lnTo>
                      <a:pt x="2980" y="541"/>
                    </a:lnTo>
                    <a:lnTo>
                      <a:pt x="2996" y="589"/>
                    </a:lnTo>
                    <a:lnTo>
                      <a:pt x="3004" y="639"/>
                    </a:lnTo>
                    <a:lnTo>
                      <a:pt x="3008" y="690"/>
                    </a:lnTo>
                    <a:lnTo>
                      <a:pt x="3008" y="2709"/>
                    </a:lnTo>
                    <a:lnTo>
                      <a:pt x="3004" y="2761"/>
                    </a:lnTo>
                    <a:lnTo>
                      <a:pt x="2996" y="2810"/>
                    </a:lnTo>
                    <a:lnTo>
                      <a:pt x="2980" y="2858"/>
                    </a:lnTo>
                    <a:lnTo>
                      <a:pt x="2959" y="2904"/>
                    </a:lnTo>
                    <a:lnTo>
                      <a:pt x="2933" y="2947"/>
                    </a:lnTo>
                    <a:lnTo>
                      <a:pt x="2901" y="2987"/>
                    </a:lnTo>
                    <a:lnTo>
                      <a:pt x="2865" y="3028"/>
                    </a:lnTo>
                    <a:lnTo>
                      <a:pt x="2824" y="3065"/>
                    </a:lnTo>
                    <a:lnTo>
                      <a:pt x="2779" y="3099"/>
                    </a:lnTo>
                    <a:lnTo>
                      <a:pt x="2730" y="3133"/>
                    </a:lnTo>
                    <a:lnTo>
                      <a:pt x="2676" y="3164"/>
                    </a:lnTo>
                    <a:lnTo>
                      <a:pt x="2619" y="3193"/>
                    </a:lnTo>
                    <a:lnTo>
                      <a:pt x="2558" y="3220"/>
                    </a:lnTo>
                    <a:lnTo>
                      <a:pt x="2496" y="3245"/>
                    </a:lnTo>
                    <a:lnTo>
                      <a:pt x="2429" y="3269"/>
                    </a:lnTo>
                    <a:lnTo>
                      <a:pt x="2361" y="3290"/>
                    </a:lnTo>
                    <a:lnTo>
                      <a:pt x="2289" y="3309"/>
                    </a:lnTo>
                    <a:lnTo>
                      <a:pt x="2216" y="3327"/>
                    </a:lnTo>
                    <a:lnTo>
                      <a:pt x="2141" y="3343"/>
                    </a:lnTo>
                    <a:lnTo>
                      <a:pt x="2064" y="3356"/>
                    </a:lnTo>
                    <a:lnTo>
                      <a:pt x="1986" y="3368"/>
                    </a:lnTo>
                    <a:lnTo>
                      <a:pt x="1907" y="3378"/>
                    </a:lnTo>
                    <a:lnTo>
                      <a:pt x="1827" y="3386"/>
                    </a:lnTo>
                    <a:lnTo>
                      <a:pt x="1747" y="3393"/>
                    </a:lnTo>
                    <a:lnTo>
                      <a:pt x="1665" y="3397"/>
                    </a:lnTo>
                    <a:lnTo>
                      <a:pt x="1585" y="3399"/>
                    </a:lnTo>
                    <a:lnTo>
                      <a:pt x="1504" y="3400"/>
                    </a:lnTo>
                    <a:lnTo>
                      <a:pt x="1424" y="3399"/>
                    </a:lnTo>
                    <a:lnTo>
                      <a:pt x="1342" y="3397"/>
                    </a:lnTo>
                    <a:lnTo>
                      <a:pt x="1262" y="3393"/>
                    </a:lnTo>
                    <a:lnTo>
                      <a:pt x="1181" y="3386"/>
                    </a:lnTo>
                    <a:lnTo>
                      <a:pt x="1102" y="3378"/>
                    </a:lnTo>
                    <a:lnTo>
                      <a:pt x="1023" y="3368"/>
                    </a:lnTo>
                    <a:lnTo>
                      <a:pt x="945" y="3356"/>
                    </a:lnTo>
                    <a:lnTo>
                      <a:pt x="868" y="3343"/>
                    </a:lnTo>
                    <a:lnTo>
                      <a:pt x="792" y="3327"/>
                    </a:lnTo>
                    <a:lnTo>
                      <a:pt x="719" y="3309"/>
                    </a:lnTo>
                    <a:lnTo>
                      <a:pt x="648" y="3290"/>
                    </a:lnTo>
                    <a:lnTo>
                      <a:pt x="579" y="3269"/>
                    </a:lnTo>
                    <a:lnTo>
                      <a:pt x="513" y="3245"/>
                    </a:lnTo>
                    <a:lnTo>
                      <a:pt x="449" y="3220"/>
                    </a:lnTo>
                    <a:lnTo>
                      <a:pt x="389" y="3193"/>
                    </a:lnTo>
                    <a:lnTo>
                      <a:pt x="332" y="3164"/>
                    </a:lnTo>
                    <a:lnTo>
                      <a:pt x="279" y="3133"/>
                    </a:lnTo>
                    <a:lnTo>
                      <a:pt x="229" y="3099"/>
                    </a:lnTo>
                    <a:lnTo>
                      <a:pt x="184" y="3065"/>
                    </a:lnTo>
                    <a:lnTo>
                      <a:pt x="143" y="3028"/>
                    </a:lnTo>
                    <a:lnTo>
                      <a:pt x="106" y="2987"/>
                    </a:lnTo>
                    <a:lnTo>
                      <a:pt x="76" y="2947"/>
                    </a:lnTo>
                    <a:lnTo>
                      <a:pt x="49" y="2904"/>
                    </a:lnTo>
                    <a:lnTo>
                      <a:pt x="28" y="2858"/>
                    </a:lnTo>
                    <a:lnTo>
                      <a:pt x="13" y="2810"/>
                    </a:lnTo>
                    <a:lnTo>
                      <a:pt x="3" y="2761"/>
                    </a:lnTo>
                    <a:lnTo>
                      <a:pt x="0" y="2709"/>
                    </a:lnTo>
                    <a:lnTo>
                      <a:pt x="0" y="690"/>
                    </a:lnTo>
                    <a:lnTo>
                      <a:pt x="3" y="639"/>
                    </a:lnTo>
                    <a:lnTo>
                      <a:pt x="13" y="589"/>
                    </a:lnTo>
                    <a:lnTo>
                      <a:pt x="28" y="541"/>
                    </a:lnTo>
                    <a:lnTo>
                      <a:pt x="49" y="497"/>
                    </a:lnTo>
                    <a:lnTo>
                      <a:pt x="76" y="453"/>
                    </a:lnTo>
                    <a:lnTo>
                      <a:pt x="106" y="412"/>
                    </a:lnTo>
                    <a:lnTo>
                      <a:pt x="143" y="373"/>
                    </a:lnTo>
                    <a:lnTo>
                      <a:pt x="184" y="336"/>
                    </a:lnTo>
                    <a:lnTo>
                      <a:pt x="229" y="300"/>
                    </a:lnTo>
                    <a:lnTo>
                      <a:pt x="279" y="268"/>
                    </a:lnTo>
                    <a:lnTo>
                      <a:pt x="332" y="236"/>
                    </a:lnTo>
                    <a:lnTo>
                      <a:pt x="389" y="208"/>
                    </a:lnTo>
                    <a:lnTo>
                      <a:pt x="449" y="181"/>
                    </a:lnTo>
                    <a:lnTo>
                      <a:pt x="513" y="155"/>
                    </a:lnTo>
                    <a:lnTo>
                      <a:pt x="579" y="132"/>
                    </a:lnTo>
                    <a:lnTo>
                      <a:pt x="648" y="110"/>
                    </a:lnTo>
                    <a:lnTo>
                      <a:pt x="719" y="92"/>
                    </a:lnTo>
                    <a:lnTo>
                      <a:pt x="792" y="74"/>
                    </a:lnTo>
                    <a:lnTo>
                      <a:pt x="868" y="58"/>
                    </a:lnTo>
                    <a:lnTo>
                      <a:pt x="945" y="45"/>
                    </a:lnTo>
                    <a:lnTo>
                      <a:pt x="1023" y="33"/>
                    </a:lnTo>
                    <a:lnTo>
                      <a:pt x="1102" y="23"/>
                    </a:lnTo>
                    <a:lnTo>
                      <a:pt x="1181" y="14"/>
                    </a:lnTo>
                    <a:lnTo>
                      <a:pt x="1262" y="8"/>
                    </a:lnTo>
                    <a:lnTo>
                      <a:pt x="1342" y="4"/>
                    </a:lnTo>
                    <a:lnTo>
                      <a:pt x="1424" y="1"/>
                    </a:lnTo>
                    <a:lnTo>
                      <a:pt x="1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4" name="Freeform 62">
                <a:extLst>
                  <a:ext uri="{FF2B5EF4-FFF2-40B4-BE49-F238E27FC236}">
                    <a16:creationId xmlns:a16="http://schemas.microsoft.com/office/drawing/2014/main" id="{0FD5CD11-C4AE-4BD9-8DA6-31ABE42CC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5408613"/>
                <a:ext cx="171450" cy="168275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4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3 h 213"/>
                  <a:gd name="T14" fmla="*/ 214 w 214"/>
                  <a:gd name="T15" fmla="*/ 107 h 213"/>
                  <a:gd name="T16" fmla="*/ 211 w 214"/>
                  <a:gd name="T17" fmla="*/ 132 h 213"/>
                  <a:gd name="T18" fmla="*/ 203 w 214"/>
                  <a:gd name="T19" fmla="*/ 153 h 213"/>
                  <a:gd name="T20" fmla="*/ 191 w 214"/>
                  <a:gd name="T21" fmla="*/ 173 h 213"/>
                  <a:gd name="T22" fmla="*/ 175 w 214"/>
                  <a:gd name="T23" fmla="*/ 190 h 213"/>
                  <a:gd name="T24" fmla="*/ 154 w 214"/>
                  <a:gd name="T25" fmla="*/ 202 h 213"/>
                  <a:gd name="T26" fmla="*/ 132 w 214"/>
                  <a:gd name="T27" fmla="*/ 211 h 213"/>
                  <a:gd name="T28" fmla="*/ 107 w 214"/>
                  <a:gd name="T29" fmla="*/ 213 h 213"/>
                  <a:gd name="T30" fmla="*/ 82 w 214"/>
                  <a:gd name="T31" fmla="*/ 211 h 213"/>
                  <a:gd name="T32" fmla="*/ 59 w 214"/>
                  <a:gd name="T33" fmla="*/ 202 h 213"/>
                  <a:gd name="T34" fmla="*/ 40 w 214"/>
                  <a:gd name="T35" fmla="*/ 190 h 213"/>
                  <a:gd name="T36" fmla="*/ 23 w 214"/>
                  <a:gd name="T37" fmla="*/ 173 h 213"/>
                  <a:gd name="T38" fmla="*/ 11 w 214"/>
                  <a:gd name="T39" fmla="*/ 153 h 213"/>
                  <a:gd name="T40" fmla="*/ 2 w 214"/>
                  <a:gd name="T41" fmla="*/ 132 h 213"/>
                  <a:gd name="T42" fmla="*/ 0 w 214"/>
                  <a:gd name="T43" fmla="*/ 107 h 213"/>
                  <a:gd name="T44" fmla="*/ 2 w 214"/>
                  <a:gd name="T45" fmla="*/ 83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4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4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3"/>
                    </a:lnTo>
                    <a:lnTo>
                      <a:pt x="214" y="107"/>
                    </a:lnTo>
                    <a:lnTo>
                      <a:pt x="211" y="132"/>
                    </a:lnTo>
                    <a:lnTo>
                      <a:pt x="203" y="153"/>
                    </a:lnTo>
                    <a:lnTo>
                      <a:pt x="191" y="173"/>
                    </a:lnTo>
                    <a:lnTo>
                      <a:pt x="175" y="190"/>
                    </a:lnTo>
                    <a:lnTo>
                      <a:pt x="154" y="202"/>
                    </a:lnTo>
                    <a:lnTo>
                      <a:pt x="132" y="211"/>
                    </a:lnTo>
                    <a:lnTo>
                      <a:pt x="107" y="213"/>
                    </a:lnTo>
                    <a:lnTo>
                      <a:pt x="82" y="211"/>
                    </a:lnTo>
                    <a:lnTo>
                      <a:pt x="59" y="202"/>
                    </a:lnTo>
                    <a:lnTo>
                      <a:pt x="40" y="190"/>
                    </a:lnTo>
                    <a:lnTo>
                      <a:pt x="23" y="173"/>
                    </a:lnTo>
                    <a:lnTo>
                      <a:pt x="11" y="153"/>
                    </a:lnTo>
                    <a:lnTo>
                      <a:pt x="2" y="132"/>
                    </a:lnTo>
                    <a:lnTo>
                      <a:pt x="0" y="107"/>
                    </a:lnTo>
                    <a:lnTo>
                      <a:pt x="2" y="83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4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5" name="Freeform 63">
                <a:extLst>
                  <a:ext uri="{FF2B5EF4-FFF2-40B4-BE49-F238E27FC236}">
                    <a16:creationId xmlns:a16="http://schemas.microsoft.com/office/drawing/2014/main" id="{82F4B223-C7B4-4248-8665-9E3379E46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4902200"/>
                <a:ext cx="171450" cy="168275"/>
              </a:xfrm>
              <a:custGeom>
                <a:avLst/>
                <a:gdLst>
                  <a:gd name="T0" fmla="*/ 107 w 214"/>
                  <a:gd name="T1" fmla="*/ 0 h 212"/>
                  <a:gd name="T2" fmla="*/ 132 w 214"/>
                  <a:gd name="T3" fmla="*/ 2 h 212"/>
                  <a:gd name="T4" fmla="*/ 154 w 214"/>
                  <a:gd name="T5" fmla="*/ 11 h 212"/>
                  <a:gd name="T6" fmla="*/ 175 w 214"/>
                  <a:gd name="T7" fmla="*/ 23 h 212"/>
                  <a:gd name="T8" fmla="*/ 191 w 214"/>
                  <a:gd name="T9" fmla="*/ 39 h 212"/>
                  <a:gd name="T10" fmla="*/ 203 w 214"/>
                  <a:gd name="T11" fmla="*/ 59 h 212"/>
                  <a:gd name="T12" fmla="*/ 211 w 214"/>
                  <a:gd name="T13" fmla="*/ 82 h 212"/>
                  <a:gd name="T14" fmla="*/ 214 w 214"/>
                  <a:gd name="T15" fmla="*/ 106 h 212"/>
                  <a:gd name="T16" fmla="*/ 211 w 214"/>
                  <a:gd name="T17" fmla="*/ 131 h 212"/>
                  <a:gd name="T18" fmla="*/ 203 w 214"/>
                  <a:gd name="T19" fmla="*/ 152 h 212"/>
                  <a:gd name="T20" fmla="*/ 191 w 214"/>
                  <a:gd name="T21" fmla="*/ 173 h 212"/>
                  <a:gd name="T22" fmla="*/ 175 w 214"/>
                  <a:gd name="T23" fmla="*/ 189 h 212"/>
                  <a:gd name="T24" fmla="*/ 154 w 214"/>
                  <a:gd name="T25" fmla="*/ 201 h 212"/>
                  <a:gd name="T26" fmla="*/ 132 w 214"/>
                  <a:gd name="T27" fmla="*/ 210 h 212"/>
                  <a:gd name="T28" fmla="*/ 107 w 214"/>
                  <a:gd name="T29" fmla="*/ 212 h 212"/>
                  <a:gd name="T30" fmla="*/ 82 w 214"/>
                  <a:gd name="T31" fmla="*/ 210 h 212"/>
                  <a:gd name="T32" fmla="*/ 59 w 214"/>
                  <a:gd name="T33" fmla="*/ 201 h 212"/>
                  <a:gd name="T34" fmla="*/ 40 w 214"/>
                  <a:gd name="T35" fmla="*/ 189 h 212"/>
                  <a:gd name="T36" fmla="*/ 23 w 214"/>
                  <a:gd name="T37" fmla="*/ 173 h 212"/>
                  <a:gd name="T38" fmla="*/ 11 w 214"/>
                  <a:gd name="T39" fmla="*/ 152 h 212"/>
                  <a:gd name="T40" fmla="*/ 2 w 214"/>
                  <a:gd name="T41" fmla="*/ 131 h 212"/>
                  <a:gd name="T42" fmla="*/ 0 w 214"/>
                  <a:gd name="T43" fmla="*/ 106 h 212"/>
                  <a:gd name="T44" fmla="*/ 2 w 214"/>
                  <a:gd name="T45" fmla="*/ 82 h 212"/>
                  <a:gd name="T46" fmla="*/ 11 w 214"/>
                  <a:gd name="T47" fmla="*/ 59 h 212"/>
                  <a:gd name="T48" fmla="*/ 23 w 214"/>
                  <a:gd name="T49" fmla="*/ 39 h 212"/>
                  <a:gd name="T50" fmla="*/ 40 w 214"/>
                  <a:gd name="T51" fmla="*/ 23 h 212"/>
                  <a:gd name="T52" fmla="*/ 59 w 214"/>
                  <a:gd name="T53" fmla="*/ 11 h 212"/>
                  <a:gd name="T54" fmla="*/ 82 w 214"/>
                  <a:gd name="T55" fmla="*/ 2 h 212"/>
                  <a:gd name="T56" fmla="*/ 107 w 214"/>
                  <a:gd name="T5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2">
                    <a:moveTo>
                      <a:pt x="107" y="0"/>
                    </a:moveTo>
                    <a:lnTo>
                      <a:pt x="132" y="2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39"/>
                    </a:lnTo>
                    <a:lnTo>
                      <a:pt x="203" y="59"/>
                    </a:lnTo>
                    <a:lnTo>
                      <a:pt x="211" y="82"/>
                    </a:lnTo>
                    <a:lnTo>
                      <a:pt x="214" y="106"/>
                    </a:lnTo>
                    <a:lnTo>
                      <a:pt x="211" y="131"/>
                    </a:lnTo>
                    <a:lnTo>
                      <a:pt x="203" y="152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1"/>
                    </a:lnTo>
                    <a:lnTo>
                      <a:pt x="132" y="210"/>
                    </a:lnTo>
                    <a:lnTo>
                      <a:pt x="107" y="212"/>
                    </a:lnTo>
                    <a:lnTo>
                      <a:pt x="82" y="210"/>
                    </a:lnTo>
                    <a:lnTo>
                      <a:pt x="59" y="201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2"/>
                    </a:lnTo>
                    <a:lnTo>
                      <a:pt x="2" y="131"/>
                    </a:lnTo>
                    <a:lnTo>
                      <a:pt x="0" y="106"/>
                    </a:lnTo>
                    <a:lnTo>
                      <a:pt x="2" y="82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2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86" name="Freeform 64">
                <a:extLst>
                  <a:ext uri="{FF2B5EF4-FFF2-40B4-BE49-F238E27FC236}">
                    <a16:creationId xmlns:a16="http://schemas.microsoft.com/office/drawing/2014/main" id="{87CB2F6E-691F-41C1-8EC1-F487721B9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4395788"/>
                <a:ext cx="171450" cy="169863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3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2 h 213"/>
                  <a:gd name="T14" fmla="*/ 214 w 214"/>
                  <a:gd name="T15" fmla="*/ 107 h 213"/>
                  <a:gd name="T16" fmla="*/ 211 w 214"/>
                  <a:gd name="T17" fmla="*/ 131 h 213"/>
                  <a:gd name="T18" fmla="*/ 203 w 214"/>
                  <a:gd name="T19" fmla="*/ 154 h 213"/>
                  <a:gd name="T20" fmla="*/ 191 w 214"/>
                  <a:gd name="T21" fmla="*/ 173 h 213"/>
                  <a:gd name="T22" fmla="*/ 175 w 214"/>
                  <a:gd name="T23" fmla="*/ 189 h 213"/>
                  <a:gd name="T24" fmla="*/ 154 w 214"/>
                  <a:gd name="T25" fmla="*/ 203 h 213"/>
                  <a:gd name="T26" fmla="*/ 132 w 214"/>
                  <a:gd name="T27" fmla="*/ 210 h 213"/>
                  <a:gd name="T28" fmla="*/ 107 w 214"/>
                  <a:gd name="T29" fmla="*/ 213 h 213"/>
                  <a:gd name="T30" fmla="*/ 82 w 214"/>
                  <a:gd name="T31" fmla="*/ 210 h 213"/>
                  <a:gd name="T32" fmla="*/ 59 w 214"/>
                  <a:gd name="T33" fmla="*/ 203 h 213"/>
                  <a:gd name="T34" fmla="*/ 40 w 214"/>
                  <a:gd name="T35" fmla="*/ 189 h 213"/>
                  <a:gd name="T36" fmla="*/ 23 w 214"/>
                  <a:gd name="T37" fmla="*/ 173 h 213"/>
                  <a:gd name="T38" fmla="*/ 11 w 214"/>
                  <a:gd name="T39" fmla="*/ 154 h 213"/>
                  <a:gd name="T40" fmla="*/ 2 w 214"/>
                  <a:gd name="T41" fmla="*/ 131 h 213"/>
                  <a:gd name="T42" fmla="*/ 0 w 214"/>
                  <a:gd name="T43" fmla="*/ 107 h 213"/>
                  <a:gd name="T44" fmla="*/ 2 w 214"/>
                  <a:gd name="T45" fmla="*/ 82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3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2"/>
                    </a:lnTo>
                    <a:lnTo>
                      <a:pt x="214" y="107"/>
                    </a:lnTo>
                    <a:lnTo>
                      <a:pt x="211" y="131"/>
                    </a:lnTo>
                    <a:lnTo>
                      <a:pt x="203" y="154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3"/>
                    </a:lnTo>
                    <a:lnTo>
                      <a:pt x="132" y="210"/>
                    </a:lnTo>
                    <a:lnTo>
                      <a:pt x="107" y="213"/>
                    </a:lnTo>
                    <a:lnTo>
                      <a:pt x="82" y="210"/>
                    </a:lnTo>
                    <a:lnTo>
                      <a:pt x="59" y="203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4"/>
                    </a:lnTo>
                    <a:lnTo>
                      <a:pt x="2" y="131"/>
                    </a:lnTo>
                    <a:lnTo>
                      <a:pt x="0" y="107"/>
                    </a:lnTo>
                    <a:lnTo>
                      <a:pt x="2" y="82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646BE0D-5FA5-4E1A-B49F-48E0BE9A80BD}"/>
              </a:ext>
            </a:extLst>
          </p:cNvPr>
          <p:cNvSpPr txBox="1"/>
          <p:nvPr/>
        </p:nvSpPr>
        <p:spPr>
          <a:xfrm>
            <a:off x="2689999" y="4632992"/>
            <a:ext cx="3845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Questions</a:t>
            </a:r>
            <a:endParaRPr lang="vi-VN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D08671-1F9D-4BB2-B32A-BD36BD890255}"/>
              </a:ext>
            </a:extLst>
          </p:cNvPr>
          <p:cNvSpPr txBox="1"/>
          <p:nvPr/>
        </p:nvSpPr>
        <p:spPr>
          <a:xfrm flipH="1">
            <a:off x="2689999" y="5003297"/>
            <a:ext cx="8287234" cy="1439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Do the positions listed on GitHub Jobs show a higher demand for on-site versus remote jobs?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education level do companies value for the jobs listed on GitHub Jobs?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types of jobs have the highest demand on GitHub Jobs?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Where is the highest demand in the US for the jobs posted on GitHub Jobs.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62F83A-23F4-4715-98CE-117175A8C132}"/>
              </a:ext>
            </a:extLst>
          </p:cNvPr>
          <p:cNvGrpSpPr/>
          <p:nvPr/>
        </p:nvGrpSpPr>
        <p:grpSpPr>
          <a:xfrm>
            <a:off x="1214765" y="4690937"/>
            <a:ext cx="865576" cy="865576"/>
            <a:chOff x="1468210" y="3745478"/>
            <a:chExt cx="865576" cy="865576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045EE360-F74B-4654-81BB-CEF834825D3E}"/>
                </a:ext>
              </a:extLst>
            </p:cNvPr>
            <p:cNvSpPr/>
            <p:nvPr/>
          </p:nvSpPr>
          <p:spPr>
            <a:xfrm>
              <a:off x="1468210" y="3745478"/>
              <a:ext cx="865576" cy="865576"/>
            </a:xfrm>
            <a:prstGeom prst="arc">
              <a:avLst>
                <a:gd name="adj1" fmla="val 3976599"/>
                <a:gd name="adj2" fmla="val 19251165"/>
              </a:avLst>
            </a:prstGeom>
            <a:ln>
              <a:solidFill>
                <a:srgbClr val="1AAD96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vi-VN"/>
            </a:p>
          </p:txBody>
        </p:sp>
        <p:grpSp>
          <p:nvGrpSpPr>
            <p:cNvPr id="93" name="Группа 215">
              <a:extLst>
                <a:ext uri="{FF2B5EF4-FFF2-40B4-BE49-F238E27FC236}">
                  <a16:creationId xmlns:a16="http://schemas.microsoft.com/office/drawing/2014/main" id="{71943071-8196-494E-81BD-969760252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7050" y="3989331"/>
              <a:ext cx="397412" cy="393386"/>
              <a:chOff x="5927726" y="3787459"/>
              <a:chExt cx="3133725" cy="3101971"/>
            </a:xfrm>
            <a:solidFill>
              <a:srgbClr val="1AAD96"/>
            </a:solidFill>
          </p:grpSpPr>
          <p:sp>
            <p:nvSpPr>
              <p:cNvPr id="94" name="Freeform 195">
                <a:extLst>
                  <a:ext uri="{FF2B5EF4-FFF2-40B4-BE49-F238E27FC236}">
                    <a16:creationId xmlns:a16="http://schemas.microsoft.com/office/drawing/2014/main" id="{EB920B60-846D-4688-A0B4-016767B7C1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7726" y="3787459"/>
                <a:ext cx="3133725" cy="3101971"/>
              </a:xfrm>
              <a:custGeom>
                <a:avLst/>
                <a:gdLst>
                  <a:gd name="T0" fmla="*/ 261 w 3947"/>
                  <a:gd name="T1" fmla="*/ 3348 h 3909"/>
                  <a:gd name="T2" fmla="*/ 217 w 3947"/>
                  <a:gd name="T3" fmla="*/ 3478 h 3909"/>
                  <a:gd name="T4" fmla="*/ 268 w 3947"/>
                  <a:gd name="T5" fmla="*/ 3616 h 3909"/>
                  <a:gd name="T6" fmla="*/ 396 w 3947"/>
                  <a:gd name="T7" fmla="*/ 3689 h 3909"/>
                  <a:gd name="T8" fmla="*/ 537 w 3947"/>
                  <a:gd name="T9" fmla="*/ 3668 h 3909"/>
                  <a:gd name="T10" fmla="*/ 1517 w 3947"/>
                  <a:gd name="T11" fmla="*/ 2588 h 3909"/>
                  <a:gd name="T12" fmla="*/ 1279 w 3947"/>
                  <a:gd name="T13" fmla="*/ 2336 h 3909"/>
                  <a:gd name="T14" fmla="*/ 2184 w 3947"/>
                  <a:gd name="T15" fmla="*/ 276 h 3909"/>
                  <a:gd name="T16" fmla="*/ 1844 w 3947"/>
                  <a:gd name="T17" fmla="*/ 411 h 3909"/>
                  <a:gd name="T18" fmla="*/ 1563 w 3947"/>
                  <a:gd name="T19" fmla="*/ 635 h 3909"/>
                  <a:gd name="T20" fmla="*/ 1358 w 3947"/>
                  <a:gd name="T21" fmla="*/ 928 h 3909"/>
                  <a:gd name="T22" fmla="*/ 1249 w 3947"/>
                  <a:gd name="T23" fmla="*/ 1277 h 3909"/>
                  <a:gd name="T24" fmla="*/ 1249 w 3947"/>
                  <a:gd name="T25" fmla="*/ 1655 h 3909"/>
                  <a:gd name="T26" fmla="*/ 1358 w 3947"/>
                  <a:gd name="T27" fmla="*/ 2002 h 3909"/>
                  <a:gd name="T28" fmla="*/ 1563 w 3947"/>
                  <a:gd name="T29" fmla="*/ 2297 h 3909"/>
                  <a:gd name="T30" fmla="*/ 1844 w 3947"/>
                  <a:gd name="T31" fmla="*/ 2521 h 3909"/>
                  <a:gd name="T32" fmla="*/ 2184 w 3947"/>
                  <a:gd name="T33" fmla="*/ 2655 h 3909"/>
                  <a:gd name="T34" fmla="*/ 2563 w 3947"/>
                  <a:gd name="T35" fmla="*/ 2683 h 3909"/>
                  <a:gd name="T36" fmla="*/ 2925 w 3947"/>
                  <a:gd name="T37" fmla="*/ 2600 h 3909"/>
                  <a:gd name="T38" fmla="*/ 3238 w 3947"/>
                  <a:gd name="T39" fmla="*/ 2418 h 3909"/>
                  <a:gd name="T40" fmla="*/ 3483 w 3947"/>
                  <a:gd name="T41" fmla="*/ 2157 h 3909"/>
                  <a:gd name="T42" fmla="*/ 3643 w 3947"/>
                  <a:gd name="T43" fmla="*/ 1834 h 3909"/>
                  <a:gd name="T44" fmla="*/ 3700 w 3947"/>
                  <a:gd name="T45" fmla="*/ 1465 h 3909"/>
                  <a:gd name="T46" fmla="*/ 3643 w 3947"/>
                  <a:gd name="T47" fmla="*/ 1097 h 3909"/>
                  <a:gd name="T48" fmla="*/ 3483 w 3947"/>
                  <a:gd name="T49" fmla="*/ 773 h 3909"/>
                  <a:gd name="T50" fmla="*/ 3238 w 3947"/>
                  <a:gd name="T51" fmla="*/ 512 h 3909"/>
                  <a:gd name="T52" fmla="*/ 2925 w 3947"/>
                  <a:gd name="T53" fmla="*/ 331 h 3909"/>
                  <a:gd name="T54" fmla="*/ 2563 w 3947"/>
                  <a:gd name="T55" fmla="*/ 249 h 3909"/>
                  <a:gd name="T56" fmla="*/ 2572 w 3947"/>
                  <a:gd name="T57" fmla="*/ 4 h 3909"/>
                  <a:gd name="T58" fmla="*/ 2973 w 3947"/>
                  <a:gd name="T59" fmla="*/ 88 h 3909"/>
                  <a:gd name="T60" fmla="*/ 3325 w 3947"/>
                  <a:gd name="T61" fmla="*/ 271 h 3909"/>
                  <a:gd name="T62" fmla="*/ 3613 w 3947"/>
                  <a:gd name="T63" fmla="*/ 539 h 3909"/>
                  <a:gd name="T64" fmla="*/ 3821 w 3947"/>
                  <a:gd name="T65" fmla="*/ 872 h 3909"/>
                  <a:gd name="T66" fmla="*/ 3933 w 3947"/>
                  <a:gd name="T67" fmla="*/ 1258 h 3909"/>
                  <a:gd name="T68" fmla="*/ 3933 w 3947"/>
                  <a:gd name="T69" fmla="*/ 1673 h 3909"/>
                  <a:gd name="T70" fmla="*/ 3821 w 3947"/>
                  <a:gd name="T71" fmla="*/ 2059 h 3909"/>
                  <a:gd name="T72" fmla="*/ 3613 w 3947"/>
                  <a:gd name="T73" fmla="*/ 2393 h 3909"/>
                  <a:gd name="T74" fmla="*/ 3325 w 3947"/>
                  <a:gd name="T75" fmla="*/ 2660 h 3909"/>
                  <a:gd name="T76" fmla="*/ 2973 w 3947"/>
                  <a:gd name="T77" fmla="*/ 2843 h 3909"/>
                  <a:gd name="T78" fmla="*/ 2572 w 3947"/>
                  <a:gd name="T79" fmla="*/ 2927 h 3909"/>
                  <a:gd name="T80" fmla="*/ 2154 w 3947"/>
                  <a:gd name="T81" fmla="*/ 2898 h 3909"/>
                  <a:gd name="T82" fmla="*/ 1775 w 3947"/>
                  <a:gd name="T83" fmla="*/ 2759 h 3909"/>
                  <a:gd name="T84" fmla="*/ 671 w 3947"/>
                  <a:gd name="T85" fmla="*/ 3840 h 3909"/>
                  <a:gd name="T86" fmla="*/ 487 w 3947"/>
                  <a:gd name="T87" fmla="*/ 3906 h 3909"/>
                  <a:gd name="T88" fmla="*/ 266 w 3947"/>
                  <a:gd name="T89" fmla="*/ 3875 h 3909"/>
                  <a:gd name="T90" fmla="*/ 91 w 3947"/>
                  <a:gd name="T91" fmla="*/ 3741 h 3909"/>
                  <a:gd name="T92" fmla="*/ 4 w 3947"/>
                  <a:gd name="T93" fmla="*/ 3536 h 3909"/>
                  <a:gd name="T94" fmla="*/ 26 w 3947"/>
                  <a:gd name="T95" fmla="*/ 3330 h 3909"/>
                  <a:gd name="T96" fmla="*/ 131 w 3947"/>
                  <a:gd name="T97" fmla="*/ 3170 h 3909"/>
                  <a:gd name="T98" fmla="*/ 1077 w 3947"/>
                  <a:gd name="T99" fmla="*/ 1969 h 3909"/>
                  <a:gd name="T100" fmla="*/ 990 w 3947"/>
                  <a:gd name="T101" fmla="*/ 1570 h 3909"/>
                  <a:gd name="T102" fmla="*/ 1019 w 3947"/>
                  <a:gd name="T103" fmla="*/ 1158 h 3909"/>
                  <a:gd name="T104" fmla="*/ 1157 w 3947"/>
                  <a:gd name="T105" fmla="*/ 783 h 3909"/>
                  <a:gd name="T106" fmla="*/ 1386 w 3947"/>
                  <a:gd name="T107" fmla="*/ 465 h 3909"/>
                  <a:gd name="T108" fmla="*/ 1692 w 3947"/>
                  <a:gd name="T109" fmla="*/ 216 h 3909"/>
                  <a:gd name="T110" fmla="*/ 2057 w 3947"/>
                  <a:gd name="T111" fmla="*/ 56 h 3909"/>
                  <a:gd name="T112" fmla="*/ 2467 w 3947"/>
                  <a:gd name="T113" fmla="*/ 0 h 3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7" h="3909">
                    <a:moveTo>
                      <a:pt x="1279" y="2336"/>
                    </a:moveTo>
                    <a:lnTo>
                      <a:pt x="284" y="3322"/>
                    </a:lnTo>
                    <a:lnTo>
                      <a:pt x="284" y="3323"/>
                    </a:lnTo>
                    <a:lnTo>
                      <a:pt x="261" y="3348"/>
                    </a:lnTo>
                    <a:lnTo>
                      <a:pt x="243" y="3376"/>
                    </a:lnTo>
                    <a:lnTo>
                      <a:pt x="229" y="3408"/>
                    </a:lnTo>
                    <a:lnTo>
                      <a:pt x="221" y="3441"/>
                    </a:lnTo>
                    <a:lnTo>
                      <a:pt x="217" y="3478"/>
                    </a:lnTo>
                    <a:lnTo>
                      <a:pt x="221" y="3516"/>
                    </a:lnTo>
                    <a:lnTo>
                      <a:pt x="231" y="3553"/>
                    </a:lnTo>
                    <a:lnTo>
                      <a:pt x="247" y="3586"/>
                    </a:lnTo>
                    <a:lnTo>
                      <a:pt x="268" y="3616"/>
                    </a:lnTo>
                    <a:lnTo>
                      <a:pt x="295" y="3643"/>
                    </a:lnTo>
                    <a:lnTo>
                      <a:pt x="325" y="3664"/>
                    </a:lnTo>
                    <a:lnTo>
                      <a:pt x="359" y="3679"/>
                    </a:lnTo>
                    <a:lnTo>
                      <a:pt x="396" y="3689"/>
                    </a:lnTo>
                    <a:lnTo>
                      <a:pt x="435" y="3693"/>
                    </a:lnTo>
                    <a:lnTo>
                      <a:pt x="472" y="3690"/>
                    </a:lnTo>
                    <a:lnTo>
                      <a:pt x="506" y="3681"/>
                    </a:lnTo>
                    <a:lnTo>
                      <a:pt x="537" y="3668"/>
                    </a:lnTo>
                    <a:lnTo>
                      <a:pt x="566" y="3649"/>
                    </a:lnTo>
                    <a:lnTo>
                      <a:pt x="591" y="3626"/>
                    </a:lnTo>
                    <a:lnTo>
                      <a:pt x="1586" y="2642"/>
                    </a:lnTo>
                    <a:lnTo>
                      <a:pt x="1517" y="2588"/>
                    </a:lnTo>
                    <a:lnTo>
                      <a:pt x="1452" y="2531"/>
                    </a:lnTo>
                    <a:lnTo>
                      <a:pt x="1390" y="2470"/>
                    </a:lnTo>
                    <a:lnTo>
                      <a:pt x="1333" y="2405"/>
                    </a:lnTo>
                    <a:lnTo>
                      <a:pt x="1279" y="2336"/>
                    </a:lnTo>
                    <a:close/>
                    <a:moveTo>
                      <a:pt x="2467" y="245"/>
                    </a:moveTo>
                    <a:lnTo>
                      <a:pt x="2370" y="249"/>
                    </a:lnTo>
                    <a:lnTo>
                      <a:pt x="2276" y="259"/>
                    </a:lnTo>
                    <a:lnTo>
                      <a:pt x="2184" y="276"/>
                    </a:lnTo>
                    <a:lnTo>
                      <a:pt x="2095" y="301"/>
                    </a:lnTo>
                    <a:lnTo>
                      <a:pt x="2008" y="331"/>
                    </a:lnTo>
                    <a:lnTo>
                      <a:pt x="1925" y="369"/>
                    </a:lnTo>
                    <a:lnTo>
                      <a:pt x="1844" y="411"/>
                    </a:lnTo>
                    <a:lnTo>
                      <a:pt x="1768" y="460"/>
                    </a:lnTo>
                    <a:lnTo>
                      <a:pt x="1695" y="512"/>
                    </a:lnTo>
                    <a:lnTo>
                      <a:pt x="1627" y="571"/>
                    </a:lnTo>
                    <a:lnTo>
                      <a:pt x="1563" y="635"/>
                    </a:lnTo>
                    <a:lnTo>
                      <a:pt x="1505" y="702"/>
                    </a:lnTo>
                    <a:lnTo>
                      <a:pt x="1451" y="773"/>
                    </a:lnTo>
                    <a:lnTo>
                      <a:pt x="1401" y="850"/>
                    </a:lnTo>
                    <a:lnTo>
                      <a:pt x="1358" y="928"/>
                    </a:lnTo>
                    <a:lnTo>
                      <a:pt x="1322" y="1012"/>
                    </a:lnTo>
                    <a:lnTo>
                      <a:pt x="1290" y="1097"/>
                    </a:lnTo>
                    <a:lnTo>
                      <a:pt x="1266" y="1186"/>
                    </a:lnTo>
                    <a:lnTo>
                      <a:pt x="1249" y="1277"/>
                    </a:lnTo>
                    <a:lnTo>
                      <a:pt x="1237" y="1370"/>
                    </a:lnTo>
                    <a:lnTo>
                      <a:pt x="1234" y="1465"/>
                    </a:lnTo>
                    <a:lnTo>
                      <a:pt x="1237" y="1562"/>
                    </a:lnTo>
                    <a:lnTo>
                      <a:pt x="1249" y="1655"/>
                    </a:lnTo>
                    <a:lnTo>
                      <a:pt x="1266" y="1746"/>
                    </a:lnTo>
                    <a:lnTo>
                      <a:pt x="1290" y="1834"/>
                    </a:lnTo>
                    <a:lnTo>
                      <a:pt x="1322" y="1920"/>
                    </a:lnTo>
                    <a:lnTo>
                      <a:pt x="1358" y="2002"/>
                    </a:lnTo>
                    <a:lnTo>
                      <a:pt x="1401" y="2082"/>
                    </a:lnTo>
                    <a:lnTo>
                      <a:pt x="1451" y="2157"/>
                    </a:lnTo>
                    <a:lnTo>
                      <a:pt x="1505" y="2230"/>
                    </a:lnTo>
                    <a:lnTo>
                      <a:pt x="1563" y="2297"/>
                    </a:lnTo>
                    <a:lnTo>
                      <a:pt x="1627" y="2361"/>
                    </a:lnTo>
                    <a:lnTo>
                      <a:pt x="1695" y="2418"/>
                    </a:lnTo>
                    <a:lnTo>
                      <a:pt x="1768" y="2472"/>
                    </a:lnTo>
                    <a:lnTo>
                      <a:pt x="1844" y="2521"/>
                    </a:lnTo>
                    <a:lnTo>
                      <a:pt x="1925" y="2563"/>
                    </a:lnTo>
                    <a:lnTo>
                      <a:pt x="2008" y="2600"/>
                    </a:lnTo>
                    <a:lnTo>
                      <a:pt x="2095" y="2631"/>
                    </a:lnTo>
                    <a:lnTo>
                      <a:pt x="2184" y="2655"/>
                    </a:lnTo>
                    <a:lnTo>
                      <a:pt x="2276" y="2672"/>
                    </a:lnTo>
                    <a:lnTo>
                      <a:pt x="2370" y="2683"/>
                    </a:lnTo>
                    <a:lnTo>
                      <a:pt x="2467" y="2687"/>
                    </a:lnTo>
                    <a:lnTo>
                      <a:pt x="2563" y="2683"/>
                    </a:lnTo>
                    <a:lnTo>
                      <a:pt x="2658" y="2672"/>
                    </a:lnTo>
                    <a:lnTo>
                      <a:pt x="2750" y="2655"/>
                    </a:lnTo>
                    <a:lnTo>
                      <a:pt x="2840" y="2631"/>
                    </a:lnTo>
                    <a:lnTo>
                      <a:pt x="2925" y="2600"/>
                    </a:lnTo>
                    <a:lnTo>
                      <a:pt x="3010" y="2563"/>
                    </a:lnTo>
                    <a:lnTo>
                      <a:pt x="3089" y="2521"/>
                    </a:lnTo>
                    <a:lnTo>
                      <a:pt x="3166" y="2472"/>
                    </a:lnTo>
                    <a:lnTo>
                      <a:pt x="3238" y="2418"/>
                    </a:lnTo>
                    <a:lnTo>
                      <a:pt x="3306" y="2361"/>
                    </a:lnTo>
                    <a:lnTo>
                      <a:pt x="3371" y="2297"/>
                    </a:lnTo>
                    <a:lnTo>
                      <a:pt x="3430" y="2230"/>
                    </a:lnTo>
                    <a:lnTo>
                      <a:pt x="3483" y="2157"/>
                    </a:lnTo>
                    <a:lnTo>
                      <a:pt x="3532" y="2082"/>
                    </a:lnTo>
                    <a:lnTo>
                      <a:pt x="3575" y="2002"/>
                    </a:lnTo>
                    <a:lnTo>
                      <a:pt x="3613" y="1920"/>
                    </a:lnTo>
                    <a:lnTo>
                      <a:pt x="3643" y="1834"/>
                    </a:lnTo>
                    <a:lnTo>
                      <a:pt x="3668" y="1746"/>
                    </a:lnTo>
                    <a:lnTo>
                      <a:pt x="3686" y="1655"/>
                    </a:lnTo>
                    <a:lnTo>
                      <a:pt x="3697" y="1562"/>
                    </a:lnTo>
                    <a:lnTo>
                      <a:pt x="3700" y="1465"/>
                    </a:lnTo>
                    <a:lnTo>
                      <a:pt x="3697" y="1370"/>
                    </a:lnTo>
                    <a:lnTo>
                      <a:pt x="3686" y="1277"/>
                    </a:lnTo>
                    <a:lnTo>
                      <a:pt x="3668" y="1186"/>
                    </a:lnTo>
                    <a:lnTo>
                      <a:pt x="3643" y="1097"/>
                    </a:lnTo>
                    <a:lnTo>
                      <a:pt x="3613" y="1012"/>
                    </a:lnTo>
                    <a:lnTo>
                      <a:pt x="3575" y="928"/>
                    </a:lnTo>
                    <a:lnTo>
                      <a:pt x="3532" y="850"/>
                    </a:lnTo>
                    <a:lnTo>
                      <a:pt x="3483" y="773"/>
                    </a:lnTo>
                    <a:lnTo>
                      <a:pt x="3430" y="702"/>
                    </a:lnTo>
                    <a:lnTo>
                      <a:pt x="3371" y="635"/>
                    </a:lnTo>
                    <a:lnTo>
                      <a:pt x="3306" y="571"/>
                    </a:lnTo>
                    <a:lnTo>
                      <a:pt x="3238" y="512"/>
                    </a:lnTo>
                    <a:lnTo>
                      <a:pt x="3166" y="460"/>
                    </a:lnTo>
                    <a:lnTo>
                      <a:pt x="3089" y="411"/>
                    </a:lnTo>
                    <a:lnTo>
                      <a:pt x="3010" y="369"/>
                    </a:lnTo>
                    <a:lnTo>
                      <a:pt x="2925" y="331"/>
                    </a:lnTo>
                    <a:lnTo>
                      <a:pt x="2840" y="301"/>
                    </a:lnTo>
                    <a:lnTo>
                      <a:pt x="2750" y="276"/>
                    </a:lnTo>
                    <a:lnTo>
                      <a:pt x="2658" y="259"/>
                    </a:lnTo>
                    <a:lnTo>
                      <a:pt x="2563" y="249"/>
                    </a:lnTo>
                    <a:lnTo>
                      <a:pt x="2467" y="245"/>
                    </a:lnTo>
                    <a:close/>
                    <a:moveTo>
                      <a:pt x="2467" y="0"/>
                    </a:moveTo>
                    <a:lnTo>
                      <a:pt x="2467" y="0"/>
                    </a:lnTo>
                    <a:lnTo>
                      <a:pt x="2572" y="4"/>
                    </a:lnTo>
                    <a:lnTo>
                      <a:pt x="2677" y="14"/>
                    </a:lnTo>
                    <a:lnTo>
                      <a:pt x="2778" y="33"/>
                    </a:lnTo>
                    <a:lnTo>
                      <a:pt x="2876" y="56"/>
                    </a:lnTo>
                    <a:lnTo>
                      <a:pt x="2973" y="88"/>
                    </a:lnTo>
                    <a:lnTo>
                      <a:pt x="3067" y="125"/>
                    </a:lnTo>
                    <a:lnTo>
                      <a:pt x="3156" y="168"/>
                    </a:lnTo>
                    <a:lnTo>
                      <a:pt x="3242" y="216"/>
                    </a:lnTo>
                    <a:lnTo>
                      <a:pt x="3325" y="271"/>
                    </a:lnTo>
                    <a:lnTo>
                      <a:pt x="3403" y="331"/>
                    </a:lnTo>
                    <a:lnTo>
                      <a:pt x="3478" y="395"/>
                    </a:lnTo>
                    <a:lnTo>
                      <a:pt x="3549" y="465"/>
                    </a:lnTo>
                    <a:lnTo>
                      <a:pt x="3613" y="539"/>
                    </a:lnTo>
                    <a:lnTo>
                      <a:pt x="3673" y="616"/>
                    </a:lnTo>
                    <a:lnTo>
                      <a:pt x="3728" y="697"/>
                    </a:lnTo>
                    <a:lnTo>
                      <a:pt x="3778" y="783"/>
                    </a:lnTo>
                    <a:lnTo>
                      <a:pt x="3821" y="872"/>
                    </a:lnTo>
                    <a:lnTo>
                      <a:pt x="3859" y="965"/>
                    </a:lnTo>
                    <a:lnTo>
                      <a:pt x="3890" y="1059"/>
                    </a:lnTo>
                    <a:lnTo>
                      <a:pt x="3914" y="1158"/>
                    </a:lnTo>
                    <a:lnTo>
                      <a:pt x="3933" y="1258"/>
                    </a:lnTo>
                    <a:lnTo>
                      <a:pt x="3943" y="1362"/>
                    </a:lnTo>
                    <a:lnTo>
                      <a:pt x="3947" y="1465"/>
                    </a:lnTo>
                    <a:lnTo>
                      <a:pt x="3943" y="1570"/>
                    </a:lnTo>
                    <a:lnTo>
                      <a:pt x="3933" y="1673"/>
                    </a:lnTo>
                    <a:lnTo>
                      <a:pt x="3914" y="1774"/>
                    </a:lnTo>
                    <a:lnTo>
                      <a:pt x="3890" y="1871"/>
                    </a:lnTo>
                    <a:lnTo>
                      <a:pt x="3859" y="1966"/>
                    </a:lnTo>
                    <a:lnTo>
                      <a:pt x="3821" y="2059"/>
                    </a:lnTo>
                    <a:lnTo>
                      <a:pt x="3778" y="2147"/>
                    </a:lnTo>
                    <a:lnTo>
                      <a:pt x="3728" y="2234"/>
                    </a:lnTo>
                    <a:lnTo>
                      <a:pt x="3673" y="2315"/>
                    </a:lnTo>
                    <a:lnTo>
                      <a:pt x="3613" y="2393"/>
                    </a:lnTo>
                    <a:lnTo>
                      <a:pt x="3549" y="2467"/>
                    </a:lnTo>
                    <a:lnTo>
                      <a:pt x="3478" y="2536"/>
                    </a:lnTo>
                    <a:lnTo>
                      <a:pt x="3403" y="2601"/>
                    </a:lnTo>
                    <a:lnTo>
                      <a:pt x="3325" y="2660"/>
                    </a:lnTo>
                    <a:lnTo>
                      <a:pt x="3242" y="2714"/>
                    </a:lnTo>
                    <a:lnTo>
                      <a:pt x="3156" y="2763"/>
                    </a:lnTo>
                    <a:lnTo>
                      <a:pt x="3067" y="2806"/>
                    </a:lnTo>
                    <a:lnTo>
                      <a:pt x="2973" y="2843"/>
                    </a:lnTo>
                    <a:lnTo>
                      <a:pt x="2876" y="2874"/>
                    </a:lnTo>
                    <a:lnTo>
                      <a:pt x="2778" y="2898"/>
                    </a:lnTo>
                    <a:lnTo>
                      <a:pt x="2677" y="2917"/>
                    </a:lnTo>
                    <a:lnTo>
                      <a:pt x="2572" y="2927"/>
                    </a:lnTo>
                    <a:lnTo>
                      <a:pt x="2467" y="2931"/>
                    </a:lnTo>
                    <a:lnTo>
                      <a:pt x="2360" y="2927"/>
                    </a:lnTo>
                    <a:lnTo>
                      <a:pt x="2257" y="2916"/>
                    </a:lnTo>
                    <a:lnTo>
                      <a:pt x="2154" y="2898"/>
                    </a:lnTo>
                    <a:lnTo>
                      <a:pt x="2055" y="2873"/>
                    </a:lnTo>
                    <a:lnTo>
                      <a:pt x="1958" y="2842"/>
                    </a:lnTo>
                    <a:lnTo>
                      <a:pt x="1864" y="2803"/>
                    </a:lnTo>
                    <a:lnTo>
                      <a:pt x="1775" y="2759"/>
                    </a:lnTo>
                    <a:lnTo>
                      <a:pt x="745" y="3779"/>
                    </a:lnTo>
                    <a:lnTo>
                      <a:pt x="745" y="3779"/>
                    </a:lnTo>
                    <a:lnTo>
                      <a:pt x="710" y="3811"/>
                    </a:lnTo>
                    <a:lnTo>
                      <a:pt x="671" y="3840"/>
                    </a:lnTo>
                    <a:lnTo>
                      <a:pt x="628" y="3864"/>
                    </a:lnTo>
                    <a:lnTo>
                      <a:pt x="584" y="3882"/>
                    </a:lnTo>
                    <a:lnTo>
                      <a:pt x="536" y="3897"/>
                    </a:lnTo>
                    <a:lnTo>
                      <a:pt x="487" y="3906"/>
                    </a:lnTo>
                    <a:lnTo>
                      <a:pt x="435" y="3909"/>
                    </a:lnTo>
                    <a:lnTo>
                      <a:pt x="376" y="3905"/>
                    </a:lnTo>
                    <a:lnTo>
                      <a:pt x="320" y="3894"/>
                    </a:lnTo>
                    <a:lnTo>
                      <a:pt x="266" y="3875"/>
                    </a:lnTo>
                    <a:lnTo>
                      <a:pt x="215" y="3850"/>
                    </a:lnTo>
                    <a:lnTo>
                      <a:pt x="169" y="3819"/>
                    </a:lnTo>
                    <a:lnTo>
                      <a:pt x="127" y="3782"/>
                    </a:lnTo>
                    <a:lnTo>
                      <a:pt x="91" y="3741"/>
                    </a:lnTo>
                    <a:lnTo>
                      <a:pt x="59" y="3695"/>
                    </a:lnTo>
                    <a:lnTo>
                      <a:pt x="34" y="3645"/>
                    </a:lnTo>
                    <a:lnTo>
                      <a:pt x="15" y="3591"/>
                    </a:lnTo>
                    <a:lnTo>
                      <a:pt x="4" y="3536"/>
                    </a:lnTo>
                    <a:lnTo>
                      <a:pt x="0" y="3478"/>
                    </a:lnTo>
                    <a:lnTo>
                      <a:pt x="2" y="3426"/>
                    </a:lnTo>
                    <a:lnTo>
                      <a:pt x="11" y="3378"/>
                    </a:lnTo>
                    <a:lnTo>
                      <a:pt x="26" y="3330"/>
                    </a:lnTo>
                    <a:lnTo>
                      <a:pt x="45" y="3285"/>
                    </a:lnTo>
                    <a:lnTo>
                      <a:pt x="69" y="3244"/>
                    </a:lnTo>
                    <a:lnTo>
                      <a:pt x="98" y="3205"/>
                    </a:lnTo>
                    <a:lnTo>
                      <a:pt x="131" y="3170"/>
                    </a:lnTo>
                    <a:lnTo>
                      <a:pt x="130" y="3169"/>
                    </a:lnTo>
                    <a:lnTo>
                      <a:pt x="1159" y="2150"/>
                    </a:lnTo>
                    <a:lnTo>
                      <a:pt x="1115" y="2061"/>
                    </a:lnTo>
                    <a:lnTo>
                      <a:pt x="1077" y="1969"/>
                    </a:lnTo>
                    <a:lnTo>
                      <a:pt x="1044" y="1873"/>
                    </a:lnTo>
                    <a:lnTo>
                      <a:pt x="1020" y="1775"/>
                    </a:lnTo>
                    <a:lnTo>
                      <a:pt x="1001" y="1674"/>
                    </a:lnTo>
                    <a:lnTo>
                      <a:pt x="990" y="1570"/>
                    </a:lnTo>
                    <a:lnTo>
                      <a:pt x="986" y="1465"/>
                    </a:lnTo>
                    <a:lnTo>
                      <a:pt x="990" y="1362"/>
                    </a:lnTo>
                    <a:lnTo>
                      <a:pt x="1001" y="1258"/>
                    </a:lnTo>
                    <a:lnTo>
                      <a:pt x="1019" y="1158"/>
                    </a:lnTo>
                    <a:lnTo>
                      <a:pt x="1044" y="1059"/>
                    </a:lnTo>
                    <a:lnTo>
                      <a:pt x="1075" y="965"/>
                    </a:lnTo>
                    <a:lnTo>
                      <a:pt x="1112" y="872"/>
                    </a:lnTo>
                    <a:lnTo>
                      <a:pt x="1157" y="783"/>
                    </a:lnTo>
                    <a:lnTo>
                      <a:pt x="1206" y="697"/>
                    </a:lnTo>
                    <a:lnTo>
                      <a:pt x="1260" y="616"/>
                    </a:lnTo>
                    <a:lnTo>
                      <a:pt x="1321" y="539"/>
                    </a:lnTo>
                    <a:lnTo>
                      <a:pt x="1386" y="465"/>
                    </a:lnTo>
                    <a:lnTo>
                      <a:pt x="1456" y="395"/>
                    </a:lnTo>
                    <a:lnTo>
                      <a:pt x="1530" y="331"/>
                    </a:lnTo>
                    <a:lnTo>
                      <a:pt x="1608" y="271"/>
                    </a:lnTo>
                    <a:lnTo>
                      <a:pt x="1692" y="216"/>
                    </a:lnTo>
                    <a:lnTo>
                      <a:pt x="1777" y="168"/>
                    </a:lnTo>
                    <a:lnTo>
                      <a:pt x="1868" y="125"/>
                    </a:lnTo>
                    <a:lnTo>
                      <a:pt x="1961" y="88"/>
                    </a:lnTo>
                    <a:lnTo>
                      <a:pt x="2057" y="56"/>
                    </a:lnTo>
                    <a:lnTo>
                      <a:pt x="2156" y="33"/>
                    </a:lnTo>
                    <a:lnTo>
                      <a:pt x="2258" y="14"/>
                    </a:lnTo>
                    <a:lnTo>
                      <a:pt x="2361" y="4"/>
                    </a:lnTo>
                    <a:lnTo>
                      <a:pt x="24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5" name="Freeform 196">
                <a:extLst>
                  <a:ext uri="{FF2B5EF4-FFF2-40B4-BE49-F238E27FC236}">
                    <a16:creationId xmlns:a16="http://schemas.microsoft.com/office/drawing/2014/main" id="{8B5F073F-4AEC-4BFF-B8C5-3A190C18D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3790950"/>
                <a:ext cx="733425" cy="727075"/>
              </a:xfrm>
              <a:custGeom>
                <a:avLst/>
                <a:gdLst>
                  <a:gd name="T0" fmla="*/ 864 w 925"/>
                  <a:gd name="T1" fmla="*/ 0 h 916"/>
                  <a:gd name="T2" fmla="*/ 883 w 925"/>
                  <a:gd name="T3" fmla="*/ 3 h 916"/>
                  <a:gd name="T4" fmla="*/ 900 w 925"/>
                  <a:gd name="T5" fmla="*/ 11 h 916"/>
                  <a:gd name="T6" fmla="*/ 914 w 925"/>
                  <a:gd name="T7" fmla="*/ 25 h 916"/>
                  <a:gd name="T8" fmla="*/ 922 w 925"/>
                  <a:gd name="T9" fmla="*/ 41 h 916"/>
                  <a:gd name="T10" fmla="*/ 925 w 925"/>
                  <a:gd name="T11" fmla="*/ 60 h 916"/>
                  <a:gd name="T12" fmla="*/ 922 w 925"/>
                  <a:gd name="T13" fmla="*/ 80 h 916"/>
                  <a:gd name="T14" fmla="*/ 914 w 925"/>
                  <a:gd name="T15" fmla="*/ 96 h 916"/>
                  <a:gd name="T16" fmla="*/ 900 w 925"/>
                  <a:gd name="T17" fmla="*/ 110 h 916"/>
                  <a:gd name="T18" fmla="*/ 883 w 925"/>
                  <a:gd name="T19" fmla="*/ 119 h 916"/>
                  <a:gd name="T20" fmla="*/ 864 w 925"/>
                  <a:gd name="T21" fmla="*/ 122 h 916"/>
                  <a:gd name="T22" fmla="*/ 789 w 925"/>
                  <a:gd name="T23" fmla="*/ 126 h 916"/>
                  <a:gd name="T24" fmla="*/ 714 w 925"/>
                  <a:gd name="T25" fmla="*/ 136 h 916"/>
                  <a:gd name="T26" fmla="*/ 644 w 925"/>
                  <a:gd name="T27" fmla="*/ 155 h 916"/>
                  <a:gd name="T28" fmla="*/ 575 w 925"/>
                  <a:gd name="T29" fmla="*/ 180 h 916"/>
                  <a:gd name="T30" fmla="*/ 511 w 925"/>
                  <a:gd name="T31" fmla="*/ 210 h 916"/>
                  <a:gd name="T32" fmla="*/ 451 w 925"/>
                  <a:gd name="T33" fmla="*/ 247 h 916"/>
                  <a:gd name="T34" fmla="*/ 393 w 925"/>
                  <a:gd name="T35" fmla="*/ 289 h 916"/>
                  <a:gd name="T36" fmla="*/ 341 w 925"/>
                  <a:gd name="T37" fmla="*/ 336 h 916"/>
                  <a:gd name="T38" fmla="*/ 293 w 925"/>
                  <a:gd name="T39" fmla="*/ 388 h 916"/>
                  <a:gd name="T40" fmla="*/ 250 w 925"/>
                  <a:gd name="T41" fmla="*/ 445 h 916"/>
                  <a:gd name="T42" fmla="*/ 213 w 925"/>
                  <a:gd name="T43" fmla="*/ 506 h 916"/>
                  <a:gd name="T44" fmla="*/ 182 w 925"/>
                  <a:gd name="T45" fmla="*/ 570 h 916"/>
                  <a:gd name="T46" fmla="*/ 157 w 925"/>
                  <a:gd name="T47" fmla="*/ 637 h 916"/>
                  <a:gd name="T48" fmla="*/ 139 w 925"/>
                  <a:gd name="T49" fmla="*/ 707 h 916"/>
                  <a:gd name="T50" fmla="*/ 128 w 925"/>
                  <a:gd name="T51" fmla="*/ 779 h 916"/>
                  <a:gd name="T52" fmla="*/ 124 w 925"/>
                  <a:gd name="T53" fmla="*/ 854 h 916"/>
                  <a:gd name="T54" fmla="*/ 120 w 925"/>
                  <a:gd name="T55" fmla="*/ 874 h 916"/>
                  <a:gd name="T56" fmla="*/ 111 w 925"/>
                  <a:gd name="T57" fmla="*/ 891 h 916"/>
                  <a:gd name="T58" fmla="*/ 99 w 925"/>
                  <a:gd name="T59" fmla="*/ 904 h 916"/>
                  <a:gd name="T60" fmla="*/ 82 w 925"/>
                  <a:gd name="T61" fmla="*/ 912 h 916"/>
                  <a:gd name="T62" fmla="*/ 62 w 925"/>
                  <a:gd name="T63" fmla="*/ 916 h 916"/>
                  <a:gd name="T64" fmla="*/ 43 w 925"/>
                  <a:gd name="T65" fmla="*/ 912 h 916"/>
                  <a:gd name="T66" fmla="*/ 25 w 925"/>
                  <a:gd name="T67" fmla="*/ 904 h 916"/>
                  <a:gd name="T68" fmla="*/ 12 w 925"/>
                  <a:gd name="T69" fmla="*/ 891 h 916"/>
                  <a:gd name="T70" fmla="*/ 3 w 925"/>
                  <a:gd name="T71" fmla="*/ 874 h 916"/>
                  <a:gd name="T72" fmla="*/ 0 w 925"/>
                  <a:gd name="T73" fmla="*/ 854 h 916"/>
                  <a:gd name="T74" fmla="*/ 4 w 925"/>
                  <a:gd name="T75" fmla="*/ 772 h 916"/>
                  <a:gd name="T76" fmla="*/ 15 w 925"/>
                  <a:gd name="T77" fmla="*/ 692 h 916"/>
                  <a:gd name="T78" fmla="*/ 34 w 925"/>
                  <a:gd name="T79" fmla="*/ 615 h 916"/>
                  <a:gd name="T80" fmla="*/ 61 w 925"/>
                  <a:gd name="T81" fmla="*/ 540 h 916"/>
                  <a:gd name="T82" fmla="*/ 94 w 925"/>
                  <a:gd name="T83" fmla="*/ 468 h 916"/>
                  <a:gd name="T84" fmla="*/ 131 w 925"/>
                  <a:gd name="T85" fmla="*/ 401 h 916"/>
                  <a:gd name="T86" fmla="*/ 176 w 925"/>
                  <a:gd name="T87" fmla="*/ 337 h 916"/>
                  <a:gd name="T88" fmla="*/ 226 w 925"/>
                  <a:gd name="T89" fmla="*/ 279 h 916"/>
                  <a:gd name="T90" fmla="*/ 282 w 925"/>
                  <a:gd name="T91" fmla="*/ 224 h 916"/>
                  <a:gd name="T92" fmla="*/ 341 w 925"/>
                  <a:gd name="T93" fmla="*/ 174 h 916"/>
                  <a:gd name="T94" fmla="*/ 405 w 925"/>
                  <a:gd name="T95" fmla="*/ 130 h 916"/>
                  <a:gd name="T96" fmla="*/ 475 w 925"/>
                  <a:gd name="T97" fmla="*/ 91 h 916"/>
                  <a:gd name="T98" fmla="*/ 546 w 925"/>
                  <a:gd name="T99" fmla="*/ 60 h 916"/>
                  <a:gd name="T100" fmla="*/ 621 w 925"/>
                  <a:gd name="T101" fmla="*/ 34 h 916"/>
                  <a:gd name="T102" fmla="*/ 700 w 925"/>
                  <a:gd name="T103" fmla="*/ 15 h 916"/>
                  <a:gd name="T104" fmla="*/ 781 w 925"/>
                  <a:gd name="T105" fmla="*/ 4 h 916"/>
                  <a:gd name="T106" fmla="*/ 864 w 925"/>
                  <a:gd name="T107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5" h="916">
                    <a:moveTo>
                      <a:pt x="864" y="0"/>
                    </a:moveTo>
                    <a:lnTo>
                      <a:pt x="883" y="3"/>
                    </a:lnTo>
                    <a:lnTo>
                      <a:pt x="900" y="11"/>
                    </a:lnTo>
                    <a:lnTo>
                      <a:pt x="914" y="25"/>
                    </a:lnTo>
                    <a:lnTo>
                      <a:pt x="922" y="41"/>
                    </a:lnTo>
                    <a:lnTo>
                      <a:pt x="925" y="60"/>
                    </a:lnTo>
                    <a:lnTo>
                      <a:pt x="922" y="80"/>
                    </a:lnTo>
                    <a:lnTo>
                      <a:pt x="914" y="96"/>
                    </a:lnTo>
                    <a:lnTo>
                      <a:pt x="900" y="110"/>
                    </a:lnTo>
                    <a:lnTo>
                      <a:pt x="883" y="119"/>
                    </a:lnTo>
                    <a:lnTo>
                      <a:pt x="864" y="122"/>
                    </a:lnTo>
                    <a:lnTo>
                      <a:pt x="789" y="126"/>
                    </a:lnTo>
                    <a:lnTo>
                      <a:pt x="714" y="136"/>
                    </a:lnTo>
                    <a:lnTo>
                      <a:pt x="644" y="155"/>
                    </a:lnTo>
                    <a:lnTo>
                      <a:pt x="575" y="180"/>
                    </a:lnTo>
                    <a:lnTo>
                      <a:pt x="511" y="210"/>
                    </a:lnTo>
                    <a:lnTo>
                      <a:pt x="451" y="247"/>
                    </a:lnTo>
                    <a:lnTo>
                      <a:pt x="393" y="289"/>
                    </a:lnTo>
                    <a:lnTo>
                      <a:pt x="341" y="336"/>
                    </a:lnTo>
                    <a:lnTo>
                      <a:pt x="293" y="388"/>
                    </a:lnTo>
                    <a:lnTo>
                      <a:pt x="250" y="445"/>
                    </a:lnTo>
                    <a:lnTo>
                      <a:pt x="213" y="506"/>
                    </a:lnTo>
                    <a:lnTo>
                      <a:pt x="182" y="570"/>
                    </a:lnTo>
                    <a:lnTo>
                      <a:pt x="157" y="637"/>
                    </a:lnTo>
                    <a:lnTo>
                      <a:pt x="139" y="707"/>
                    </a:lnTo>
                    <a:lnTo>
                      <a:pt x="128" y="779"/>
                    </a:lnTo>
                    <a:lnTo>
                      <a:pt x="124" y="854"/>
                    </a:lnTo>
                    <a:lnTo>
                      <a:pt x="120" y="874"/>
                    </a:lnTo>
                    <a:lnTo>
                      <a:pt x="111" y="891"/>
                    </a:lnTo>
                    <a:lnTo>
                      <a:pt x="99" y="904"/>
                    </a:lnTo>
                    <a:lnTo>
                      <a:pt x="82" y="912"/>
                    </a:lnTo>
                    <a:lnTo>
                      <a:pt x="62" y="916"/>
                    </a:lnTo>
                    <a:lnTo>
                      <a:pt x="43" y="912"/>
                    </a:lnTo>
                    <a:lnTo>
                      <a:pt x="25" y="904"/>
                    </a:lnTo>
                    <a:lnTo>
                      <a:pt x="12" y="891"/>
                    </a:lnTo>
                    <a:lnTo>
                      <a:pt x="3" y="874"/>
                    </a:lnTo>
                    <a:lnTo>
                      <a:pt x="0" y="854"/>
                    </a:lnTo>
                    <a:lnTo>
                      <a:pt x="4" y="772"/>
                    </a:lnTo>
                    <a:lnTo>
                      <a:pt x="15" y="692"/>
                    </a:lnTo>
                    <a:lnTo>
                      <a:pt x="34" y="615"/>
                    </a:lnTo>
                    <a:lnTo>
                      <a:pt x="61" y="540"/>
                    </a:lnTo>
                    <a:lnTo>
                      <a:pt x="94" y="468"/>
                    </a:lnTo>
                    <a:lnTo>
                      <a:pt x="131" y="401"/>
                    </a:lnTo>
                    <a:lnTo>
                      <a:pt x="176" y="337"/>
                    </a:lnTo>
                    <a:lnTo>
                      <a:pt x="226" y="279"/>
                    </a:lnTo>
                    <a:lnTo>
                      <a:pt x="282" y="224"/>
                    </a:lnTo>
                    <a:lnTo>
                      <a:pt x="341" y="174"/>
                    </a:lnTo>
                    <a:lnTo>
                      <a:pt x="405" y="130"/>
                    </a:lnTo>
                    <a:lnTo>
                      <a:pt x="475" y="91"/>
                    </a:lnTo>
                    <a:lnTo>
                      <a:pt x="546" y="60"/>
                    </a:lnTo>
                    <a:lnTo>
                      <a:pt x="621" y="34"/>
                    </a:lnTo>
                    <a:lnTo>
                      <a:pt x="700" y="15"/>
                    </a:lnTo>
                    <a:lnTo>
                      <a:pt x="781" y="4"/>
                    </a:lnTo>
                    <a:lnTo>
                      <a:pt x="8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0911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2EEDB2-1B12-4C85-83BD-14116C0488A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94EBD-DCCE-47C3-86D6-02677A9F1D7C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Questions &amp; Data</a:t>
            </a:r>
          </a:p>
        </p:txBody>
      </p:sp>
      <p:sp>
        <p:nvSpPr>
          <p:cNvPr id="123" name="Content Placeholder 2">
            <a:extLst>
              <a:ext uri="{FF2B5EF4-FFF2-40B4-BE49-F238E27FC236}">
                <a16:creationId xmlns:a16="http://schemas.microsoft.com/office/drawing/2014/main" id="{2915CCAE-70AB-4A81-836F-D66D7CDAE1B4}"/>
              </a:ext>
            </a:extLst>
          </p:cNvPr>
          <p:cNvSpPr txBox="1">
            <a:spLocks/>
          </p:cNvSpPr>
          <p:nvPr/>
        </p:nvSpPr>
        <p:spPr>
          <a:xfrm>
            <a:off x="371475" y="1066800"/>
            <a:ext cx="10982325" cy="5110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dirty="0"/>
              <a:t>Do the positions listed on GitHub Jobs show a higher demand for on-site versus remote jobs?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What education level do companies value for the jobs listed on GitHub Jobs?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What types of jobs have the highest demand on GitHub Jobs?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Where is the highest demand for the jobs posted on GitHub Jobs?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24" name="Picture 2" descr="Image result for google maps logo">
            <a:extLst>
              <a:ext uri="{FF2B5EF4-FFF2-40B4-BE49-F238E27FC236}">
                <a16:creationId xmlns:a16="http://schemas.microsoft.com/office/drawing/2014/main" id="{1F28ACEF-C17C-4B69-B64A-3CD0490C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06" y="5042450"/>
            <a:ext cx="3936067" cy="14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B0BFE05-3B98-4258-9862-4363B9A6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63" y="4267806"/>
            <a:ext cx="3335609" cy="113333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8D5728A-1AEA-44A4-B24D-F15704CB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552" y="4169870"/>
            <a:ext cx="3993226" cy="117663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B95D50C-968F-4ADB-BFA4-DCB4051C0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552" y="5183691"/>
            <a:ext cx="4005419" cy="117663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A6C1DF41-354A-46DA-99A7-1F894552A1E8}"/>
              </a:ext>
            </a:extLst>
          </p:cNvPr>
          <p:cNvSpPr/>
          <p:nvPr/>
        </p:nvSpPr>
        <p:spPr>
          <a:xfrm>
            <a:off x="1207183" y="3440004"/>
            <a:ext cx="2966646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200" b="1" u="sng" dirty="0"/>
              <a:t>Data Sources:</a:t>
            </a:r>
          </a:p>
        </p:txBody>
      </p:sp>
    </p:spTree>
    <p:extLst>
      <p:ext uri="{BB962C8B-B14F-4D97-AF65-F5344CB8AC3E}">
        <p14:creationId xmlns:p14="http://schemas.microsoft.com/office/powerpoint/2010/main" val="2790826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8479423" y="4313869"/>
            <a:ext cx="2578932" cy="1813635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47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096369" y="2741492"/>
            <a:ext cx="2578932" cy="1813635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54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rgbClr val="90C2B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rgbClr val="65ABA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rgbClr val="41776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rgbClr val="65ABA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245529" y="1608027"/>
            <a:ext cx="2578932" cy="1813635"/>
            <a:chOff x="3545731" y="2491023"/>
            <a:chExt cx="4372784" cy="3075162"/>
          </a:xfrm>
          <a:effectLst>
            <a:outerShdw blurRad="266700" dist="698500" dir="3660000" sx="85000" sy="85000" algn="t" rotWithShape="0">
              <a:prstClr val="black">
                <a:alpha val="20000"/>
              </a:prstClr>
            </a:outerShdw>
          </a:effectLst>
        </p:grpSpPr>
        <p:sp>
          <p:nvSpPr>
            <p:cNvPr id="61" name="Shape 6"/>
            <p:cNvSpPr/>
            <p:nvPr/>
          </p:nvSpPr>
          <p:spPr>
            <a:xfrm>
              <a:off x="4225478" y="2491023"/>
              <a:ext cx="3693037" cy="25180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06" y="0"/>
                  </a:moveTo>
                  <a:cubicBezTo>
                    <a:pt x="5393" y="0"/>
                    <a:pt x="2294" y="1131"/>
                    <a:pt x="0" y="2969"/>
                  </a:cubicBezTo>
                  <a:lnTo>
                    <a:pt x="4927" y="8409"/>
                  </a:lnTo>
                  <a:cubicBezTo>
                    <a:pt x="5843" y="7483"/>
                    <a:pt x="7239" y="6891"/>
                    <a:pt x="8806" y="6891"/>
                  </a:cubicBezTo>
                  <a:cubicBezTo>
                    <a:pt x="11565" y="6891"/>
                    <a:pt x="13802" y="8726"/>
                    <a:pt x="13802" y="10990"/>
                  </a:cubicBezTo>
                  <a:cubicBezTo>
                    <a:pt x="13802" y="13254"/>
                    <a:pt x="11565" y="15089"/>
                    <a:pt x="8806" y="15089"/>
                  </a:cubicBezTo>
                  <a:cubicBezTo>
                    <a:pt x="8795" y="15089"/>
                    <a:pt x="8784" y="15088"/>
                    <a:pt x="8772" y="15088"/>
                  </a:cubicBezTo>
                  <a:lnTo>
                    <a:pt x="8772" y="21599"/>
                  </a:lnTo>
                  <a:cubicBezTo>
                    <a:pt x="8784" y="21599"/>
                    <a:pt x="8795" y="21600"/>
                    <a:pt x="8806" y="21600"/>
                  </a:cubicBezTo>
                  <a:cubicBezTo>
                    <a:pt x="15872" y="21600"/>
                    <a:pt x="21600" y="16765"/>
                    <a:pt x="21600" y="10800"/>
                  </a:cubicBezTo>
                  <a:cubicBezTo>
                    <a:pt x="21600" y="4835"/>
                    <a:pt x="15872" y="0"/>
                    <a:pt x="8806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2" name="Shape 7"/>
            <p:cNvSpPr/>
            <p:nvPr/>
          </p:nvSpPr>
          <p:spPr>
            <a:xfrm>
              <a:off x="3545731" y="2835683"/>
              <a:ext cx="2181740" cy="2171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00" y="9300"/>
                  </a:moveTo>
                  <a:cubicBezTo>
                    <a:pt x="13200" y="8165"/>
                    <a:pt x="13910" y="7124"/>
                    <a:pt x="15090" y="6307"/>
                  </a:cubicBezTo>
                  <a:lnTo>
                    <a:pt x="6751" y="0"/>
                  </a:lnTo>
                  <a:cubicBezTo>
                    <a:pt x="2595" y="2281"/>
                    <a:pt x="0" y="5504"/>
                    <a:pt x="0" y="9079"/>
                  </a:cubicBezTo>
                  <a:cubicBezTo>
                    <a:pt x="0" y="15984"/>
                    <a:pt x="9665" y="21582"/>
                    <a:pt x="21600" y="21600"/>
                  </a:cubicBezTo>
                  <a:lnTo>
                    <a:pt x="21600" y="14051"/>
                  </a:lnTo>
                  <a:cubicBezTo>
                    <a:pt x="16956" y="14033"/>
                    <a:pt x="13200" y="11914"/>
                    <a:pt x="13200" y="93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3" name="Shape 8"/>
            <p:cNvSpPr/>
            <p:nvPr/>
          </p:nvSpPr>
          <p:spPr>
            <a:xfrm>
              <a:off x="4866929" y="3448413"/>
              <a:ext cx="353374" cy="64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3" y="0"/>
                  </a:moveTo>
                  <a:cubicBezTo>
                    <a:pt x="4037" y="2824"/>
                    <a:pt x="0" y="6329"/>
                    <a:pt x="0" y="10142"/>
                  </a:cubicBezTo>
                  <a:cubicBezTo>
                    <a:pt x="0" y="14573"/>
                    <a:pt x="5428" y="18592"/>
                    <a:pt x="14236" y="21600"/>
                  </a:cubicBezTo>
                  <a:cubicBezTo>
                    <a:pt x="13377" y="20982"/>
                    <a:pt x="12874" y="20337"/>
                    <a:pt x="12874" y="19668"/>
                  </a:cubicBezTo>
                  <a:cubicBezTo>
                    <a:pt x="12874" y="17883"/>
                    <a:pt x="16152" y="16247"/>
                    <a:pt x="21600" y="14950"/>
                  </a:cubicBezTo>
                  <a:lnTo>
                    <a:pt x="12566" y="748"/>
                  </a:lnTo>
                  <a:cubicBezTo>
                    <a:pt x="12566" y="748"/>
                    <a:pt x="10763" y="0"/>
                    <a:pt x="10763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Shape 9"/>
            <p:cNvSpPr/>
            <p:nvPr/>
          </p:nvSpPr>
          <p:spPr>
            <a:xfrm>
              <a:off x="5039260" y="3252148"/>
              <a:ext cx="1561526" cy="839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82" y="0"/>
                  </a:moveTo>
                  <a:cubicBezTo>
                    <a:pt x="5664" y="0"/>
                    <a:pt x="2194" y="2016"/>
                    <a:pt x="0" y="5121"/>
                  </a:cubicBezTo>
                  <a:lnTo>
                    <a:pt x="408" y="5692"/>
                  </a:lnTo>
                  <a:lnTo>
                    <a:pt x="2452" y="16526"/>
                  </a:lnTo>
                  <a:cubicBezTo>
                    <a:pt x="4120" y="15188"/>
                    <a:pt x="6691" y="14327"/>
                    <a:pt x="9582" y="14327"/>
                  </a:cubicBezTo>
                  <a:cubicBezTo>
                    <a:pt x="14610" y="14327"/>
                    <a:pt x="18687" y="16923"/>
                    <a:pt x="18687" y="20126"/>
                  </a:cubicBezTo>
                  <a:cubicBezTo>
                    <a:pt x="18687" y="20636"/>
                    <a:pt x="18573" y="21128"/>
                    <a:pt x="18378" y="21600"/>
                  </a:cubicBezTo>
                  <a:cubicBezTo>
                    <a:pt x="20372" y="19305"/>
                    <a:pt x="21600" y="16239"/>
                    <a:pt x="21600" y="12859"/>
                  </a:cubicBezTo>
                  <a:cubicBezTo>
                    <a:pt x="21600" y="5757"/>
                    <a:pt x="16219" y="0"/>
                    <a:pt x="958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" name="Shape 10"/>
            <p:cNvSpPr/>
            <p:nvPr/>
          </p:nvSpPr>
          <p:spPr>
            <a:xfrm>
              <a:off x="3550518" y="3831369"/>
              <a:ext cx="2175912" cy="173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7014"/>
                  </a:lnTo>
                  <a:cubicBezTo>
                    <a:pt x="767" y="15088"/>
                    <a:pt x="9994" y="21479"/>
                    <a:pt x="21330" y="21600"/>
                  </a:cubicBezTo>
                  <a:lnTo>
                    <a:pt x="21600" y="14591"/>
                  </a:lnTo>
                  <a:cubicBezTo>
                    <a:pt x="10141" y="14569"/>
                    <a:pt x="774" y="8138"/>
                    <a:pt x="0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" name="Shape 11"/>
            <p:cNvSpPr/>
            <p:nvPr/>
          </p:nvSpPr>
          <p:spPr>
            <a:xfrm>
              <a:off x="5695072" y="3831369"/>
              <a:ext cx="2214584" cy="1734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1" y="14588"/>
                  </a:moveTo>
                  <a:cubicBezTo>
                    <a:pt x="303" y="14588"/>
                    <a:pt x="284" y="14587"/>
                    <a:pt x="266" y="14587"/>
                  </a:cubicBezTo>
                  <a:lnTo>
                    <a:pt x="0" y="21594"/>
                  </a:lnTo>
                  <a:cubicBezTo>
                    <a:pt x="107" y="21595"/>
                    <a:pt x="214" y="21600"/>
                    <a:pt x="321" y="21600"/>
                  </a:cubicBezTo>
                  <a:cubicBezTo>
                    <a:pt x="11606" y="21600"/>
                    <a:pt x="20839" y="15161"/>
                    <a:pt x="21600" y="7012"/>
                  </a:cubicBezTo>
                  <a:lnTo>
                    <a:pt x="21600" y="0"/>
                  </a:lnTo>
                  <a:cubicBezTo>
                    <a:pt x="20839" y="8149"/>
                    <a:pt x="11606" y="14588"/>
                    <a:pt x="321" y="1458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7EF6E-83C7-4B20-8573-53CE662DCAF4}"/>
              </a:ext>
            </a:extLst>
          </p:cNvPr>
          <p:cNvGrpSpPr/>
          <p:nvPr/>
        </p:nvGrpSpPr>
        <p:grpSpPr>
          <a:xfrm>
            <a:off x="278662" y="4805879"/>
            <a:ext cx="5238031" cy="1452718"/>
            <a:chOff x="287827" y="4440422"/>
            <a:chExt cx="5238031" cy="145271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F9FA9CD-4313-4EE4-A946-63A030866951}"/>
                </a:ext>
              </a:extLst>
            </p:cNvPr>
            <p:cNvSpPr txBox="1"/>
            <p:nvPr/>
          </p:nvSpPr>
          <p:spPr>
            <a:xfrm>
              <a:off x="3424364" y="4512887"/>
              <a:ext cx="10616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Limitations</a:t>
              </a:r>
              <a:endParaRPr lang="vi-VN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6984BC0-59FB-4BA5-BDDE-61E4CEB300BF}"/>
                </a:ext>
              </a:extLst>
            </p:cNvPr>
            <p:cNvSpPr txBox="1"/>
            <p:nvPr/>
          </p:nvSpPr>
          <p:spPr>
            <a:xfrm flipH="1">
              <a:off x="287827" y="4813742"/>
              <a:ext cx="4174916" cy="10793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Not  enough data to analyze in ways we had anticipated.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Formatting issues (titles, locations, etc.) require manual cleaning.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Assumed that we were working with a static data set, but actually required a lot of cleaning.</a:t>
              </a:r>
            </a:p>
          </p:txBody>
        </p: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7BA37AEE-BA5F-43A5-90D2-45B31119660B}"/>
                </a:ext>
              </a:extLst>
            </p:cNvPr>
            <p:cNvSpPr/>
            <p:nvPr/>
          </p:nvSpPr>
          <p:spPr>
            <a:xfrm>
              <a:off x="4660282" y="4440422"/>
              <a:ext cx="865576" cy="865576"/>
            </a:xfrm>
            <a:prstGeom prst="arc">
              <a:avLst>
                <a:gd name="adj1" fmla="val 3976599"/>
                <a:gd name="adj2" fmla="val 19251165"/>
              </a:avLst>
            </a:prstGeom>
            <a:ln>
              <a:solidFill>
                <a:schemeClr val="accent4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B4C1F5A-4070-426A-B104-E48065A807E9}"/>
              </a:ext>
            </a:extLst>
          </p:cNvPr>
          <p:cNvCxnSpPr/>
          <p:nvPr/>
        </p:nvCxnSpPr>
        <p:spPr>
          <a:xfrm>
            <a:off x="5670274" y="2063936"/>
            <a:ext cx="2809149" cy="2557183"/>
          </a:xfrm>
          <a:prstGeom prst="bentConnector3">
            <a:avLst>
              <a:gd name="adj1" fmla="val 48644"/>
            </a:avLst>
          </a:prstGeom>
          <a:ln w="3810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EF8C8A-52D7-4595-A09E-CD32A32D122B}"/>
              </a:ext>
            </a:extLst>
          </p:cNvPr>
          <p:cNvCxnSpPr/>
          <p:nvPr/>
        </p:nvCxnSpPr>
        <p:spPr>
          <a:xfrm>
            <a:off x="5670274" y="3698331"/>
            <a:ext cx="31346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CD8675B-2E5B-4529-861D-1DB87D261C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18133" y="3132716"/>
            <a:ext cx="2762304" cy="1485180"/>
          </a:xfrm>
          <a:prstGeom prst="bentConnector3">
            <a:avLst>
              <a:gd name="adj1" fmla="val 32345"/>
            </a:avLst>
          </a:prstGeom>
          <a:ln w="3810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Cleanup &amp; Exploration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1EB594-6110-4144-BF55-FA5F4B4EEC55}"/>
              </a:ext>
            </a:extLst>
          </p:cNvPr>
          <p:cNvGrpSpPr/>
          <p:nvPr/>
        </p:nvGrpSpPr>
        <p:grpSpPr>
          <a:xfrm>
            <a:off x="287827" y="1618070"/>
            <a:ext cx="5238031" cy="886188"/>
            <a:chOff x="287827" y="1956272"/>
            <a:chExt cx="5238031" cy="88618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CA79E01-C737-4A33-8603-EDB6D21FDFD3}"/>
                </a:ext>
              </a:extLst>
            </p:cNvPr>
            <p:cNvSpPr txBox="1"/>
            <p:nvPr/>
          </p:nvSpPr>
          <p:spPr>
            <a:xfrm>
              <a:off x="2936684" y="2016205"/>
              <a:ext cx="15946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Data Exploration</a:t>
              </a:r>
              <a:endParaRPr lang="vi-VN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79A43D1-467D-4DFD-ABF3-EB37FF4B0C8F}"/>
                </a:ext>
              </a:extLst>
            </p:cNvPr>
            <p:cNvSpPr txBox="1"/>
            <p:nvPr/>
          </p:nvSpPr>
          <p:spPr>
            <a:xfrm flipH="1">
              <a:off x="287827" y="2317060"/>
              <a:ext cx="4174916" cy="525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Initial resources weren’t viable. 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Data formatting was inconsistent.</a:t>
              </a: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3DCB5DA9-B326-485F-A7A6-8E1BAA31FB78}"/>
                </a:ext>
              </a:extLst>
            </p:cNvPr>
            <p:cNvSpPr/>
            <p:nvPr/>
          </p:nvSpPr>
          <p:spPr>
            <a:xfrm>
              <a:off x="4660282" y="1956272"/>
              <a:ext cx="865576" cy="865576"/>
            </a:xfrm>
            <a:prstGeom prst="arc">
              <a:avLst>
                <a:gd name="adj1" fmla="val 16200000"/>
                <a:gd name="adj2" fmla="val 11692028"/>
              </a:avLst>
            </a:prstGeom>
            <a:ln>
              <a:solidFill>
                <a:schemeClr val="accent2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76" name="Группа 69">
              <a:extLst>
                <a:ext uri="{FF2B5EF4-FFF2-40B4-BE49-F238E27FC236}">
                  <a16:creationId xmlns:a16="http://schemas.microsoft.com/office/drawing/2014/main" id="{C085161B-3CC2-413B-AAD3-667BF94927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96242" y="2179659"/>
              <a:ext cx="393656" cy="444958"/>
              <a:chOff x="5946776" y="3300413"/>
              <a:chExt cx="2387600" cy="2698750"/>
            </a:xfrm>
            <a:solidFill>
              <a:srgbClr val="ED7D31"/>
            </a:solidFill>
          </p:grpSpPr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D32414DA-E6ED-4684-A767-AF762DF44F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6776" y="3300413"/>
                <a:ext cx="2387600" cy="2698750"/>
              </a:xfrm>
              <a:custGeom>
                <a:avLst/>
                <a:gdLst>
                  <a:gd name="T0" fmla="*/ 307 w 3008"/>
                  <a:gd name="T1" fmla="*/ 2888 h 3400"/>
                  <a:gd name="T2" fmla="*/ 699 w 3008"/>
                  <a:gd name="T3" fmla="*/ 3082 h 3400"/>
                  <a:gd name="T4" fmla="*/ 1305 w 3008"/>
                  <a:gd name="T5" fmla="*/ 3182 h 3400"/>
                  <a:gd name="T6" fmla="*/ 1984 w 3008"/>
                  <a:gd name="T7" fmla="*/ 3154 h 3400"/>
                  <a:gd name="T8" fmla="*/ 2510 w 3008"/>
                  <a:gd name="T9" fmla="*/ 3008 h 3400"/>
                  <a:gd name="T10" fmla="*/ 2778 w 3008"/>
                  <a:gd name="T11" fmla="*/ 2783 h 3400"/>
                  <a:gd name="T12" fmla="*/ 2589 w 3008"/>
                  <a:gd name="T13" fmla="*/ 2454 h 3400"/>
                  <a:gd name="T14" fmla="*/ 2054 w 3008"/>
                  <a:gd name="T15" fmla="*/ 2613 h 3400"/>
                  <a:gd name="T16" fmla="*/ 1410 w 3008"/>
                  <a:gd name="T17" fmla="*/ 2655 h 3400"/>
                  <a:gd name="T18" fmla="*/ 784 w 3008"/>
                  <a:gd name="T19" fmla="*/ 2579 h 3400"/>
                  <a:gd name="T20" fmla="*/ 306 w 3008"/>
                  <a:gd name="T21" fmla="*/ 2388 h 3400"/>
                  <a:gd name="T22" fmla="*/ 249 w 3008"/>
                  <a:gd name="T23" fmla="*/ 2184 h 3400"/>
                  <a:gd name="T24" fmla="*/ 560 w 3008"/>
                  <a:gd name="T25" fmla="*/ 2399 h 3400"/>
                  <a:gd name="T26" fmla="*/ 1115 w 3008"/>
                  <a:gd name="T27" fmla="*/ 2528 h 3400"/>
                  <a:gd name="T28" fmla="*/ 1799 w 3008"/>
                  <a:gd name="T29" fmla="*/ 2538 h 3400"/>
                  <a:gd name="T30" fmla="*/ 2382 w 3008"/>
                  <a:gd name="T31" fmla="*/ 2424 h 3400"/>
                  <a:gd name="T32" fmla="*/ 2733 w 3008"/>
                  <a:gd name="T33" fmla="*/ 2219 h 3400"/>
                  <a:gd name="T34" fmla="*/ 2793 w 3008"/>
                  <a:gd name="T35" fmla="*/ 2073 h 3400"/>
                  <a:gd name="T36" fmla="*/ 2455 w 3008"/>
                  <a:gd name="T37" fmla="*/ 1874 h 3400"/>
                  <a:gd name="T38" fmla="*/ 1876 w 3008"/>
                  <a:gd name="T39" fmla="*/ 2000 h 3400"/>
                  <a:gd name="T40" fmla="*/ 1224 w 3008"/>
                  <a:gd name="T41" fmla="*/ 2007 h 3400"/>
                  <a:gd name="T42" fmla="*/ 627 w 3008"/>
                  <a:gd name="T43" fmla="*/ 1899 h 3400"/>
                  <a:gd name="T44" fmla="*/ 215 w 3008"/>
                  <a:gd name="T45" fmla="*/ 1675 h 3400"/>
                  <a:gd name="T46" fmla="*/ 307 w 3008"/>
                  <a:gd name="T47" fmla="*/ 1615 h 3400"/>
                  <a:gd name="T48" fmla="*/ 699 w 3008"/>
                  <a:gd name="T49" fmla="*/ 1808 h 3400"/>
                  <a:gd name="T50" fmla="*/ 1305 w 3008"/>
                  <a:gd name="T51" fmla="*/ 1906 h 3400"/>
                  <a:gd name="T52" fmla="*/ 1984 w 3008"/>
                  <a:gd name="T53" fmla="*/ 1878 h 3400"/>
                  <a:gd name="T54" fmla="*/ 2510 w 3008"/>
                  <a:gd name="T55" fmla="*/ 1735 h 3400"/>
                  <a:gd name="T56" fmla="*/ 2778 w 3008"/>
                  <a:gd name="T57" fmla="*/ 1511 h 3400"/>
                  <a:gd name="T58" fmla="*/ 2737 w 3008"/>
                  <a:gd name="T59" fmla="*/ 1108 h 3400"/>
                  <a:gd name="T60" fmla="*/ 2228 w 3008"/>
                  <a:gd name="T61" fmla="*/ 1305 h 3400"/>
                  <a:gd name="T62" fmla="*/ 1596 w 3008"/>
                  <a:gd name="T63" fmla="*/ 1380 h 3400"/>
                  <a:gd name="T64" fmla="*/ 955 w 3008"/>
                  <a:gd name="T65" fmla="*/ 1338 h 3400"/>
                  <a:gd name="T66" fmla="*/ 396 w 3008"/>
                  <a:gd name="T67" fmla="*/ 1177 h 3400"/>
                  <a:gd name="T68" fmla="*/ 1208 w 3008"/>
                  <a:gd name="T69" fmla="*/ 225 h 3400"/>
                  <a:gd name="T70" fmla="*/ 627 w 3008"/>
                  <a:gd name="T71" fmla="*/ 340 h 3400"/>
                  <a:gd name="T72" fmla="*/ 276 w 3008"/>
                  <a:gd name="T73" fmla="*/ 547 h 3400"/>
                  <a:gd name="T74" fmla="*/ 249 w 3008"/>
                  <a:gd name="T75" fmla="*/ 800 h 3400"/>
                  <a:gd name="T76" fmla="*/ 560 w 3008"/>
                  <a:gd name="T77" fmla="*/ 1016 h 3400"/>
                  <a:gd name="T78" fmla="*/ 1115 w 3008"/>
                  <a:gd name="T79" fmla="*/ 1147 h 3400"/>
                  <a:gd name="T80" fmla="*/ 1799 w 3008"/>
                  <a:gd name="T81" fmla="*/ 1156 h 3400"/>
                  <a:gd name="T82" fmla="*/ 2382 w 3008"/>
                  <a:gd name="T83" fmla="*/ 1041 h 3400"/>
                  <a:gd name="T84" fmla="*/ 2733 w 3008"/>
                  <a:gd name="T85" fmla="*/ 835 h 3400"/>
                  <a:gd name="T86" fmla="*/ 2759 w 3008"/>
                  <a:gd name="T87" fmla="*/ 581 h 3400"/>
                  <a:gd name="T88" fmla="*/ 2449 w 3008"/>
                  <a:gd name="T89" fmla="*/ 365 h 3400"/>
                  <a:gd name="T90" fmla="*/ 1893 w 3008"/>
                  <a:gd name="T91" fmla="*/ 235 h 3400"/>
                  <a:gd name="T92" fmla="*/ 1665 w 3008"/>
                  <a:gd name="T93" fmla="*/ 4 h 3400"/>
                  <a:gd name="T94" fmla="*/ 2216 w 3008"/>
                  <a:gd name="T95" fmla="*/ 74 h 3400"/>
                  <a:gd name="T96" fmla="*/ 2676 w 3008"/>
                  <a:gd name="T97" fmla="*/ 236 h 3400"/>
                  <a:gd name="T98" fmla="*/ 2959 w 3008"/>
                  <a:gd name="T99" fmla="*/ 497 h 3400"/>
                  <a:gd name="T100" fmla="*/ 2996 w 3008"/>
                  <a:gd name="T101" fmla="*/ 2810 h 3400"/>
                  <a:gd name="T102" fmla="*/ 2779 w 3008"/>
                  <a:gd name="T103" fmla="*/ 3099 h 3400"/>
                  <a:gd name="T104" fmla="*/ 2361 w 3008"/>
                  <a:gd name="T105" fmla="*/ 3290 h 3400"/>
                  <a:gd name="T106" fmla="*/ 1827 w 3008"/>
                  <a:gd name="T107" fmla="*/ 3386 h 3400"/>
                  <a:gd name="T108" fmla="*/ 1262 w 3008"/>
                  <a:gd name="T109" fmla="*/ 3393 h 3400"/>
                  <a:gd name="T110" fmla="*/ 719 w 3008"/>
                  <a:gd name="T111" fmla="*/ 3309 h 3400"/>
                  <a:gd name="T112" fmla="*/ 279 w 3008"/>
                  <a:gd name="T113" fmla="*/ 3133 h 3400"/>
                  <a:gd name="T114" fmla="*/ 28 w 3008"/>
                  <a:gd name="T115" fmla="*/ 2858 h 3400"/>
                  <a:gd name="T116" fmla="*/ 28 w 3008"/>
                  <a:gd name="T117" fmla="*/ 541 h 3400"/>
                  <a:gd name="T118" fmla="*/ 279 w 3008"/>
                  <a:gd name="T119" fmla="*/ 268 h 3400"/>
                  <a:gd name="T120" fmla="*/ 719 w 3008"/>
                  <a:gd name="T121" fmla="*/ 92 h 3400"/>
                  <a:gd name="T122" fmla="*/ 1262 w 3008"/>
                  <a:gd name="T123" fmla="*/ 8 h 3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08" h="3400">
                    <a:moveTo>
                      <a:pt x="215" y="2313"/>
                    </a:moveTo>
                    <a:lnTo>
                      <a:pt x="215" y="2709"/>
                    </a:lnTo>
                    <a:lnTo>
                      <a:pt x="220" y="2746"/>
                    </a:lnTo>
                    <a:lnTo>
                      <a:pt x="231" y="2783"/>
                    </a:lnTo>
                    <a:lnTo>
                      <a:pt x="249" y="2819"/>
                    </a:lnTo>
                    <a:lnTo>
                      <a:pt x="276" y="2854"/>
                    </a:lnTo>
                    <a:lnTo>
                      <a:pt x="307" y="2888"/>
                    </a:lnTo>
                    <a:lnTo>
                      <a:pt x="346" y="2920"/>
                    </a:lnTo>
                    <a:lnTo>
                      <a:pt x="391" y="2951"/>
                    </a:lnTo>
                    <a:lnTo>
                      <a:pt x="443" y="2980"/>
                    </a:lnTo>
                    <a:lnTo>
                      <a:pt x="499" y="3008"/>
                    </a:lnTo>
                    <a:lnTo>
                      <a:pt x="560" y="3035"/>
                    </a:lnTo>
                    <a:lnTo>
                      <a:pt x="627" y="3059"/>
                    </a:lnTo>
                    <a:lnTo>
                      <a:pt x="699" y="3082"/>
                    </a:lnTo>
                    <a:lnTo>
                      <a:pt x="773" y="3104"/>
                    </a:lnTo>
                    <a:lnTo>
                      <a:pt x="853" y="3122"/>
                    </a:lnTo>
                    <a:lnTo>
                      <a:pt x="937" y="3139"/>
                    </a:lnTo>
                    <a:lnTo>
                      <a:pt x="1025" y="3154"/>
                    </a:lnTo>
                    <a:lnTo>
                      <a:pt x="1115" y="3166"/>
                    </a:lnTo>
                    <a:lnTo>
                      <a:pt x="1208" y="3175"/>
                    </a:lnTo>
                    <a:lnTo>
                      <a:pt x="1305" y="3182"/>
                    </a:lnTo>
                    <a:lnTo>
                      <a:pt x="1404" y="3186"/>
                    </a:lnTo>
                    <a:lnTo>
                      <a:pt x="1504" y="3187"/>
                    </a:lnTo>
                    <a:lnTo>
                      <a:pt x="1605" y="3186"/>
                    </a:lnTo>
                    <a:lnTo>
                      <a:pt x="1704" y="3182"/>
                    </a:lnTo>
                    <a:lnTo>
                      <a:pt x="1799" y="3175"/>
                    </a:lnTo>
                    <a:lnTo>
                      <a:pt x="1893" y="3166"/>
                    </a:lnTo>
                    <a:lnTo>
                      <a:pt x="1984" y="3154"/>
                    </a:lnTo>
                    <a:lnTo>
                      <a:pt x="2071" y="3139"/>
                    </a:lnTo>
                    <a:lnTo>
                      <a:pt x="2154" y="3122"/>
                    </a:lnTo>
                    <a:lnTo>
                      <a:pt x="2234" y="3104"/>
                    </a:lnTo>
                    <a:lnTo>
                      <a:pt x="2310" y="3082"/>
                    </a:lnTo>
                    <a:lnTo>
                      <a:pt x="2382" y="3059"/>
                    </a:lnTo>
                    <a:lnTo>
                      <a:pt x="2449" y="3035"/>
                    </a:lnTo>
                    <a:lnTo>
                      <a:pt x="2510" y="3008"/>
                    </a:lnTo>
                    <a:lnTo>
                      <a:pt x="2566" y="2980"/>
                    </a:lnTo>
                    <a:lnTo>
                      <a:pt x="2618" y="2951"/>
                    </a:lnTo>
                    <a:lnTo>
                      <a:pt x="2662" y="2920"/>
                    </a:lnTo>
                    <a:lnTo>
                      <a:pt x="2701" y="2888"/>
                    </a:lnTo>
                    <a:lnTo>
                      <a:pt x="2733" y="2854"/>
                    </a:lnTo>
                    <a:lnTo>
                      <a:pt x="2759" y="2819"/>
                    </a:lnTo>
                    <a:lnTo>
                      <a:pt x="2778" y="2783"/>
                    </a:lnTo>
                    <a:lnTo>
                      <a:pt x="2789" y="2746"/>
                    </a:lnTo>
                    <a:lnTo>
                      <a:pt x="2793" y="2709"/>
                    </a:lnTo>
                    <a:lnTo>
                      <a:pt x="2793" y="2313"/>
                    </a:lnTo>
                    <a:lnTo>
                      <a:pt x="2751" y="2351"/>
                    </a:lnTo>
                    <a:lnTo>
                      <a:pt x="2702" y="2388"/>
                    </a:lnTo>
                    <a:lnTo>
                      <a:pt x="2648" y="2422"/>
                    </a:lnTo>
                    <a:lnTo>
                      <a:pt x="2589" y="2454"/>
                    </a:lnTo>
                    <a:lnTo>
                      <a:pt x="2524" y="2483"/>
                    </a:lnTo>
                    <a:lnTo>
                      <a:pt x="2455" y="2512"/>
                    </a:lnTo>
                    <a:lnTo>
                      <a:pt x="2382" y="2537"/>
                    </a:lnTo>
                    <a:lnTo>
                      <a:pt x="2305" y="2558"/>
                    </a:lnTo>
                    <a:lnTo>
                      <a:pt x="2224" y="2579"/>
                    </a:lnTo>
                    <a:lnTo>
                      <a:pt x="2141" y="2597"/>
                    </a:lnTo>
                    <a:lnTo>
                      <a:pt x="2054" y="2613"/>
                    </a:lnTo>
                    <a:lnTo>
                      <a:pt x="1966" y="2626"/>
                    </a:lnTo>
                    <a:lnTo>
                      <a:pt x="1876" y="2637"/>
                    </a:lnTo>
                    <a:lnTo>
                      <a:pt x="1784" y="2645"/>
                    </a:lnTo>
                    <a:lnTo>
                      <a:pt x="1692" y="2652"/>
                    </a:lnTo>
                    <a:lnTo>
                      <a:pt x="1598" y="2655"/>
                    </a:lnTo>
                    <a:lnTo>
                      <a:pt x="1504" y="2656"/>
                    </a:lnTo>
                    <a:lnTo>
                      <a:pt x="1410" y="2655"/>
                    </a:lnTo>
                    <a:lnTo>
                      <a:pt x="1317" y="2652"/>
                    </a:lnTo>
                    <a:lnTo>
                      <a:pt x="1224" y="2645"/>
                    </a:lnTo>
                    <a:lnTo>
                      <a:pt x="1132" y="2637"/>
                    </a:lnTo>
                    <a:lnTo>
                      <a:pt x="1042" y="2626"/>
                    </a:lnTo>
                    <a:lnTo>
                      <a:pt x="953" y="2613"/>
                    </a:lnTo>
                    <a:lnTo>
                      <a:pt x="868" y="2597"/>
                    </a:lnTo>
                    <a:lnTo>
                      <a:pt x="784" y="2579"/>
                    </a:lnTo>
                    <a:lnTo>
                      <a:pt x="704" y="2558"/>
                    </a:lnTo>
                    <a:lnTo>
                      <a:pt x="627" y="2537"/>
                    </a:lnTo>
                    <a:lnTo>
                      <a:pt x="554" y="2512"/>
                    </a:lnTo>
                    <a:lnTo>
                      <a:pt x="484" y="2483"/>
                    </a:lnTo>
                    <a:lnTo>
                      <a:pt x="420" y="2454"/>
                    </a:lnTo>
                    <a:lnTo>
                      <a:pt x="360" y="2422"/>
                    </a:lnTo>
                    <a:lnTo>
                      <a:pt x="306" y="2388"/>
                    </a:lnTo>
                    <a:lnTo>
                      <a:pt x="258" y="2351"/>
                    </a:lnTo>
                    <a:lnTo>
                      <a:pt x="215" y="2313"/>
                    </a:lnTo>
                    <a:close/>
                    <a:moveTo>
                      <a:pt x="215" y="1675"/>
                    </a:moveTo>
                    <a:lnTo>
                      <a:pt x="215" y="2076"/>
                    </a:lnTo>
                    <a:lnTo>
                      <a:pt x="220" y="2113"/>
                    </a:lnTo>
                    <a:lnTo>
                      <a:pt x="231" y="2149"/>
                    </a:lnTo>
                    <a:lnTo>
                      <a:pt x="249" y="2184"/>
                    </a:lnTo>
                    <a:lnTo>
                      <a:pt x="276" y="2219"/>
                    </a:lnTo>
                    <a:lnTo>
                      <a:pt x="307" y="2252"/>
                    </a:lnTo>
                    <a:lnTo>
                      <a:pt x="346" y="2284"/>
                    </a:lnTo>
                    <a:lnTo>
                      <a:pt x="391" y="2315"/>
                    </a:lnTo>
                    <a:lnTo>
                      <a:pt x="443" y="2344"/>
                    </a:lnTo>
                    <a:lnTo>
                      <a:pt x="499" y="2372"/>
                    </a:lnTo>
                    <a:lnTo>
                      <a:pt x="560" y="2399"/>
                    </a:lnTo>
                    <a:lnTo>
                      <a:pt x="627" y="2424"/>
                    </a:lnTo>
                    <a:lnTo>
                      <a:pt x="699" y="2446"/>
                    </a:lnTo>
                    <a:lnTo>
                      <a:pt x="773" y="2467"/>
                    </a:lnTo>
                    <a:lnTo>
                      <a:pt x="853" y="2485"/>
                    </a:lnTo>
                    <a:lnTo>
                      <a:pt x="937" y="2502"/>
                    </a:lnTo>
                    <a:lnTo>
                      <a:pt x="1025" y="2516"/>
                    </a:lnTo>
                    <a:lnTo>
                      <a:pt x="1115" y="2528"/>
                    </a:lnTo>
                    <a:lnTo>
                      <a:pt x="1208" y="2538"/>
                    </a:lnTo>
                    <a:lnTo>
                      <a:pt x="1305" y="2544"/>
                    </a:lnTo>
                    <a:lnTo>
                      <a:pt x="1404" y="2548"/>
                    </a:lnTo>
                    <a:lnTo>
                      <a:pt x="1504" y="2550"/>
                    </a:lnTo>
                    <a:lnTo>
                      <a:pt x="1605" y="2548"/>
                    </a:lnTo>
                    <a:lnTo>
                      <a:pt x="1704" y="2544"/>
                    </a:lnTo>
                    <a:lnTo>
                      <a:pt x="1799" y="2538"/>
                    </a:lnTo>
                    <a:lnTo>
                      <a:pt x="1893" y="2528"/>
                    </a:lnTo>
                    <a:lnTo>
                      <a:pt x="1984" y="2516"/>
                    </a:lnTo>
                    <a:lnTo>
                      <a:pt x="2071" y="2502"/>
                    </a:lnTo>
                    <a:lnTo>
                      <a:pt x="2154" y="2485"/>
                    </a:lnTo>
                    <a:lnTo>
                      <a:pt x="2234" y="2467"/>
                    </a:lnTo>
                    <a:lnTo>
                      <a:pt x="2310" y="2446"/>
                    </a:lnTo>
                    <a:lnTo>
                      <a:pt x="2382" y="2424"/>
                    </a:lnTo>
                    <a:lnTo>
                      <a:pt x="2449" y="2399"/>
                    </a:lnTo>
                    <a:lnTo>
                      <a:pt x="2510" y="2372"/>
                    </a:lnTo>
                    <a:lnTo>
                      <a:pt x="2566" y="2344"/>
                    </a:lnTo>
                    <a:lnTo>
                      <a:pt x="2618" y="2315"/>
                    </a:lnTo>
                    <a:lnTo>
                      <a:pt x="2662" y="2284"/>
                    </a:lnTo>
                    <a:lnTo>
                      <a:pt x="2701" y="2252"/>
                    </a:lnTo>
                    <a:lnTo>
                      <a:pt x="2733" y="2219"/>
                    </a:lnTo>
                    <a:lnTo>
                      <a:pt x="2759" y="2184"/>
                    </a:lnTo>
                    <a:lnTo>
                      <a:pt x="2778" y="2149"/>
                    </a:lnTo>
                    <a:lnTo>
                      <a:pt x="2789" y="2113"/>
                    </a:lnTo>
                    <a:lnTo>
                      <a:pt x="2793" y="2076"/>
                    </a:lnTo>
                    <a:lnTo>
                      <a:pt x="2793" y="2074"/>
                    </a:lnTo>
                    <a:lnTo>
                      <a:pt x="2792" y="2073"/>
                    </a:lnTo>
                    <a:lnTo>
                      <a:pt x="2793" y="2073"/>
                    </a:lnTo>
                    <a:lnTo>
                      <a:pt x="2793" y="1675"/>
                    </a:lnTo>
                    <a:lnTo>
                      <a:pt x="2751" y="1714"/>
                    </a:lnTo>
                    <a:lnTo>
                      <a:pt x="2702" y="1750"/>
                    </a:lnTo>
                    <a:lnTo>
                      <a:pt x="2648" y="1785"/>
                    </a:lnTo>
                    <a:lnTo>
                      <a:pt x="2589" y="1816"/>
                    </a:lnTo>
                    <a:lnTo>
                      <a:pt x="2524" y="1846"/>
                    </a:lnTo>
                    <a:lnTo>
                      <a:pt x="2455" y="1874"/>
                    </a:lnTo>
                    <a:lnTo>
                      <a:pt x="2382" y="1899"/>
                    </a:lnTo>
                    <a:lnTo>
                      <a:pt x="2305" y="1921"/>
                    </a:lnTo>
                    <a:lnTo>
                      <a:pt x="2224" y="1941"/>
                    </a:lnTo>
                    <a:lnTo>
                      <a:pt x="2141" y="1960"/>
                    </a:lnTo>
                    <a:lnTo>
                      <a:pt x="2054" y="1975"/>
                    </a:lnTo>
                    <a:lnTo>
                      <a:pt x="1966" y="1989"/>
                    </a:lnTo>
                    <a:lnTo>
                      <a:pt x="1876" y="2000"/>
                    </a:lnTo>
                    <a:lnTo>
                      <a:pt x="1784" y="2007"/>
                    </a:lnTo>
                    <a:lnTo>
                      <a:pt x="1692" y="2014"/>
                    </a:lnTo>
                    <a:lnTo>
                      <a:pt x="1598" y="2017"/>
                    </a:lnTo>
                    <a:lnTo>
                      <a:pt x="1504" y="2019"/>
                    </a:lnTo>
                    <a:lnTo>
                      <a:pt x="1410" y="2017"/>
                    </a:lnTo>
                    <a:lnTo>
                      <a:pt x="1317" y="2014"/>
                    </a:lnTo>
                    <a:lnTo>
                      <a:pt x="1224" y="2007"/>
                    </a:lnTo>
                    <a:lnTo>
                      <a:pt x="1132" y="2000"/>
                    </a:lnTo>
                    <a:lnTo>
                      <a:pt x="1042" y="1989"/>
                    </a:lnTo>
                    <a:lnTo>
                      <a:pt x="953" y="1975"/>
                    </a:lnTo>
                    <a:lnTo>
                      <a:pt x="868" y="1960"/>
                    </a:lnTo>
                    <a:lnTo>
                      <a:pt x="784" y="1941"/>
                    </a:lnTo>
                    <a:lnTo>
                      <a:pt x="704" y="1921"/>
                    </a:lnTo>
                    <a:lnTo>
                      <a:pt x="627" y="1899"/>
                    </a:lnTo>
                    <a:lnTo>
                      <a:pt x="554" y="1874"/>
                    </a:lnTo>
                    <a:lnTo>
                      <a:pt x="484" y="1846"/>
                    </a:lnTo>
                    <a:lnTo>
                      <a:pt x="420" y="1816"/>
                    </a:lnTo>
                    <a:lnTo>
                      <a:pt x="360" y="1785"/>
                    </a:lnTo>
                    <a:lnTo>
                      <a:pt x="306" y="1750"/>
                    </a:lnTo>
                    <a:lnTo>
                      <a:pt x="258" y="1714"/>
                    </a:lnTo>
                    <a:lnTo>
                      <a:pt x="215" y="1675"/>
                    </a:lnTo>
                    <a:close/>
                    <a:moveTo>
                      <a:pt x="215" y="1070"/>
                    </a:moveTo>
                    <a:lnTo>
                      <a:pt x="215" y="1438"/>
                    </a:lnTo>
                    <a:lnTo>
                      <a:pt x="220" y="1475"/>
                    </a:lnTo>
                    <a:lnTo>
                      <a:pt x="231" y="1511"/>
                    </a:lnTo>
                    <a:lnTo>
                      <a:pt x="249" y="1547"/>
                    </a:lnTo>
                    <a:lnTo>
                      <a:pt x="276" y="1581"/>
                    </a:lnTo>
                    <a:lnTo>
                      <a:pt x="307" y="1615"/>
                    </a:lnTo>
                    <a:lnTo>
                      <a:pt x="346" y="1647"/>
                    </a:lnTo>
                    <a:lnTo>
                      <a:pt x="391" y="1677"/>
                    </a:lnTo>
                    <a:lnTo>
                      <a:pt x="443" y="1707"/>
                    </a:lnTo>
                    <a:lnTo>
                      <a:pt x="499" y="1735"/>
                    </a:lnTo>
                    <a:lnTo>
                      <a:pt x="560" y="1761"/>
                    </a:lnTo>
                    <a:lnTo>
                      <a:pt x="627" y="1786"/>
                    </a:lnTo>
                    <a:lnTo>
                      <a:pt x="699" y="1808"/>
                    </a:lnTo>
                    <a:lnTo>
                      <a:pt x="773" y="1829"/>
                    </a:lnTo>
                    <a:lnTo>
                      <a:pt x="853" y="1848"/>
                    </a:lnTo>
                    <a:lnTo>
                      <a:pt x="937" y="1864"/>
                    </a:lnTo>
                    <a:lnTo>
                      <a:pt x="1025" y="1878"/>
                    </a:lnTo>
                    <a:lnTo>
                      <a:pt x="1115" y="1890"/>
                    </a:lnTo>
                    <a:lnTo>
                      <a:pt x="1208" y="1900"/>
                    </a:lnTo>
                    <a:lnTo>
                      <a:pt x="1305" y="1906"/>
                    </a:lnTo>
                    <a:lnTo>
                      <a:pt x="1404" y="1911"/>
                    </a:lnTo>
                    <a:lnTo>
                      <a:pt x="1504" y="1913"/>
                    </a:lnTo>
                    <a:lnTo>
                      <a:pt x="1605" y="1911"/>
                    </a:lnTo>
                    <a:lnTo>
                      <a:pt x="1704" y="1906"/>
                    </a:lnTo>
                    <a:lnTo>
                      <a:pt x="1799" y="1900"/>
                    </a:lnTo>
                    <a:lnTo>
                      <a:pt x="1893" y="1890"/>
                    </a:lnTo>
                    <a:lnTo>
                      <a:pt x="1984" y="1878"/>
                    </a:lnTo>
                    <a:lnTo>
                      <a:pt x="2071" y="1864"/>
                    </a:lnTo>
                    <a:lnTo>
                      <a:pt x="2154" y="1848"/>
                    </a:lnTo>
                    <a:lnTo>
                      <a:pt x="2234" y="1829"/>
                    </a:lnTo>
                    <a:lnTo>
                      <a:pt x="2310" y="1808"/>
                    </a:lnTo>
                    <a:lnTo>
                      <a:pt x="2382" y="1786"/>
                    </a:lnTo>
                    <a:lnTo>
                      <a:pt x="2449" y="1761"/>
                    </a:lnTo>
                    <a:lnTo>
                      <a:pt x="2510" y="1735"/>
                    </a:lnTo>
                    <a:lnTo>
                      <a:pt x="2566" y="1707"/>
                    </a:lnTo>
                    <a:lnTo>
                      <a:pt x="2618" y="1677"/>
                    </a:lnTo>
                    <a:lnTo>
                      <a:pt x="2662" y="1647"/>
                    </a:lnTo>
                    <a:lnTo>
                      <a:pt x="2701" y="1615"/>
                    </a:lnTo>
                    <a:lnTo>
                      <a:pt x="2733" y="1581"/>
                    </a:lnTo>
                    <a:lnTo>
                      <a:pt x="2759" y="1547"/>
                    </a:lnTo>
                    <a:lnTo>
                      <a:pt x="2778" y="1511"/>
                    </a:lnTo>
                    <a:lnTo>
                      <a:pt x="2789" y="1475"/>
                    </a:lnTo>
                    <a:lnTo>
                      <a:pt x="2793" y="1438"/>
                    </a:lnTo>
                    <a:lnTo>
                      <a:pt x="2793" y="1436"/>
                    </a:lnTo>
                    <a:lnTo>
                      <a:pt x="2792" y="1435"/>
                    </a:lnTo>
                    <a:lnTo>
                      <a:pt x="2793" y="1435"/>
                    </a:lnTo>
                    <a:lnTo>
                      <a:pt x="2793" y="1070"/>
                    </a:lnTo>
                    <a:lnTo>
                      <a:pt x="2737" y="1108"/>
                    </a:lnTo>
                    <a:lnTo>
                      <a:pt x="2677" y="1143"/>
                    </a:lnTo>
                    <a:lnTo>
                      <a:pt x="2612" y="1177"/>
                    </a:lnTo>
                    <a:lnTo>
                      <a:pt x="2542" y="1208"/>
                    </a:lnTo>
                    <a:lnTo>
                      <a:pt x="2468" y="1236"/>
                    </a:lnTo>
                    <a:lnTo>
                      <a:pt x="2391" y="1261"/>
                    </a:lnTo>
                    <a:lnTo>
                      <a:pt x="2310" y="1285"/>
                    </a:lnTo>
                    <a:lnTo>
                      <a:pt x="2228" y="1305"/>
                    </a:lnTo>
                    <a:lnTo>
                      <a:pt x="2141" y="1323"/>
                    </a:lnTo>
                    <a:lnTo>
                      <a:pt x="2054" y="1338"/>
                    </a:lnTo>
                    <a:lnTo>
                      <a:pt x="1964" y="1352"/>
                    </a:lnTo>
                    <a:lnTo>
                      <a:pt x="1873" y="1362"/>
                    </a:lnTo>
                    <a:lnTo>
                      <a:pt x="1782" y="1371"/>
                    </a:lnTo>
                    <a:lnTo>
                      <a:pt x="1689" y="1376"/>
                    </a:lnTo>
                    <a:lnTo>
                      <a:pt x="1596" y="1380"/>
                    </a:lnTo>
                    <a:lnTo>
                      <a:pt x="1504" y="1381"/>
                    </a:lnTo>
                    <a:lnTo>
                      <a:pt x="1412" y="1380"/>
                    </a:lnTo>
                    <a:lnTo>
                      <a:pt x="1319" y="1376"/>
                    </a:lnTo>
                    <a:lnTo>
                      <a:pt x="1227" y="1371"/>
                    </a:lnTo>
                    <a:lnTo>
                      <a:pt x="1135" y="1362"/>
                    </a:lnTo>
                    <a:lnTo>
                      <a:pt x="1044" y="1352"/>
                    </a:lnTo>
                    <a:lnTo>
                      <a:pt x="955" y="1338"/>
                    </a:lnTo>
                    <a:lnTo>
                      <a:pt x="867" y="1323"/>
                    </a:lnTo>
                    <a:lnTo>
                      <a:pt x="781" y="1305"/>
                    </a:lnTo>
                    <a:lnTo>
                      <a:pt x="697" y="1285"/>
                    </a:lnTo>
                    <a:lnTo>
                      <a:pt x="617" y="1261"/>
                    </a:lnTo>
                    <a:lnTo>
                      <a:pt x="540" y="1236"/>
                    </a:lnTo>
                    <a:lnTo>
                      <a:pt x="467" y="1208"/>
                    </a:lnTo>
                    <a:lnTo>
                      <a:pt x="396" y="1177"/>
                    </a:lnTo>
                    <a:lnTo>
                      <a:pt x="332" y="1143"/>
                    </a:lnTo>
                    <a:lnTo>
                      <a:pt x="271" y="1108"/>
                    </a:lnTo>
                    <a:lnTo>
                      <a:pt x="215" y="1070"/>
                    </a:lnTo>
                    <a:close/>
                    <a:moveTo>
                      <a:pt x="1504" y="213"/>
                    </a:moveTo>
                    <a:lnTo>
                      <a:pt x="1404" y="214"/>
                    </a:lnTo>
                    <a:lnTo>
                      <a:pt x="1305" y="219"/>
                    </a:lnTo>
                    <a:lnTo>
                      <a:pt x="1208" y="225"/>
                    </a:lnTo>
                    <a:lnTo>
                      <a:pt x="1115" y="235"/>
                    </a:lnTo>
                    <a:lnTo>
                      <a:pt x="1025" y="247"/>
                    </a:lnTo>
                    <a:lnTo>
                      <a:pt x="937" y="261"/>
                    </a:lnTo>
                    <a:lnTo>
                      <a:pt x="853" y="278"/>
                    </a:lnTo>
                    <a:lnTo>
                      <a:pt x="773" y="297"/>
                    </a:lnTo>
                    <a:lnTo>
                      <a:pt x="699" y="318"/>
                    </a:lnTo>
                    <a:lnTo>
                      <a:pt x="627" y="340"/>
                    </a:lnTo>
                    <a:lnTo>
                      <a:pt x="560" y="365"/>
                    </a:lnTo>
                    <a:lnTo>
                      <a:pt x="499" y="391"/>
                    </a:lnTo>
                    <a:lnTo>
                      <a:pt x="443" y="420"/>
                    </a:lnTo>
                    <a:lnTo>
                      <a:pt x="391" y="449"/>
                    </a:lnTo>
                    <a:lnTo>
                      <a:pt x="346" y="481"/>
                    </a:lnTo>
                    <a:lnTo>
                      <a:pt x="307" y="513"/>
                    </a:lnTo>
                    <a:lnTo>
                      <a:pt x="276" y="547"/>
                    </a:lnTo>
                    <a:lnTo>
                      <a:pt x="249" y="581"/>
                    </a:lnTo>
                    <a:lnTo>
                      <a:pt x="231" y="616"/>
                    </a:lnTo>
                    <a:lnTo>
                      <a:pt x="220" y="653"/>
                    </a:lnTo>
                    <a:lnTo>
                      <a:pt x="215" y="690"/>
                    </a:lnTo>
                    <a:lnTo>
                      <a:pt x="220" y="728"/>
                    </a:lnTo>
                    <a:lnTo>
                      <a:pt x="231" y="764"/>
                    </a:lnTo>
                    <a:lnTo>
                      <a:pt x="249" y="800"/>
                    </a:lnTo>
                    <a:lnTo>
                      <a:pt x="276" y="835"/>
                    </a:lnTo>
                    <a:lnTo>
                      <a:pt x="307" y="868"/>
                    </a:lnTo>
                    <a:lnTo>
                      <a:pt x="346" y="901"/>
                    </a:lnTo>
                    <a:lnTo>
                      <a:pt x="391" y="932"/>
                    </a:lnTo>
                    <a:lnTo>
                      <a:pt x="443" y="962"/>
                    </a:lnTo>
                    <a:lnTo>
                      <a:pt x="499" y="990"/>
                    </a:lnTo>
                    <a:lnTo>
                      <a:pt x="560" y="1016"/>
                    </a:lnTo>
                    <a:lnTo>
                      <a:pt x="627" y="1041"/>
                    </a:lnTo>
                    <a:lnTo>
                      <a:pt x="699" y="1064"/>
                    </a:lnTo>
                    <a:lnTo>
                      <a:pt x="773" y="1085"/>
                    </a:lnTo>
                    <a:lnTo>
                      <a:pt x="853" y="1103"/>
                    </a:lnTo>
                    <a:lnTo>
                      <a:pt x="937" y="1121"/>
                    </a:lnTo>
                    <a:lnTo>
                      <a:pt x="1025" y="1135"/>
                    </a:lnTo>
                    <a:lnTo>
                      <a:pt x="1115" y="1147"/>
                    </a:lnTo>
                    <a:lnTo>
                      <a:pt x="1208" y="1156"/>
                    </a:lnTo>
                    <a:lnTo>
                      <a:pt x="1305" y="1163"/>
                    </a:lnTo>
                    <a:lnTo>
                      <a:pt x="1404" y="1167"/>
                    </a:lnTo>
                    <a:lnTo>
                      <a:pt x="1504" y="1170"/>
                    </a:lnTo>
                    <a:lnTo>
                      <a:pt x="1605" y="1167"/>
                    </a:lnTo>
                    <a:lnTo>
                      <a:pt x="1704" y="1163"/>
                    </a:lnTo>
                    <a:lnTo>
                      <a:pt x="1799" y="1156"/>
                    </a:lnTo>
                    <a:lnTo>
                      <a:pt x="1893" y="1147"/>
                    </a:lnTo>
                    <a:lnTo>
                      <a:pt x="1984" y="1135"/>
                    </a:lnTo>
                    <a:lnTo>
                      <a:pt x="2071" y="1121"/>
                    </a:lnTo>
                    <a:lnTo>
                      <a:pt x="2154" y="1103"/>
                    </a:lnTo>
                    <a:lnTo>
                      <a:pt x="2234" y="1085"/>
                    </a:lnTo>
                    <a:lnTo>
                      <a:pt x="2310" y="1064"/>
                    </a:lnTo>
                    <a:lnTo>
                      <a:pt x="2382" y="1041"/>
                    </a:lnTo>
                    <a:lnTo>
                      <a:pt x="2449" y="1016"/>
                    </a:lnTo>
                    <a:lnTo>
                      <a:pt x="2510" y="990"/>
                    </a:lnTo>
                    <a:lnTo>
                      <a:pt x="2566" y="962"/>
                    </a:lnTo>
                    <a:lnTo>
                      <a:pt x="2618" y="932"/>
                    </a:lnTo>
                    <a:lnTo>
                      <a:pt x="2662" y="901"/>
                    </a:lnTo>
                    <a:lnTo>
                      <a:pt x="2701" y="868"/>
                    </a:lnTo>
                    <a:lnTo>
                      <a:pt x="2733" y="835"/>
                    </a:lnTo>
                    <a:lnTo>
                      <a:pt x="2759" y="800"/>
                    </a:lnTo>
                    <a:lnTo>
                      <a:pt x="2778" y="764"/>
                    </a:lnTo>
                    <a:lnTo>
                      <a:pt x="2789" y="728"/>
                    </a:lnTo>
                    <a:lnTo>
                      <a:pt x="2793" y="690"/>
                    </a:lnTo>
                    <a:lnTo>
                      <a:pt x="2789" y="653"/>
                    </a:lnTo>
                    <a:lnTo>
                      <a:pt x="2778" y="616"/>
                    </a:lnTo>
                    <a:lnTo>
                      <a:pt x="2759" y="581"/>
                    </a:lnTo>
                    <a:lnTo>
                      <a:pt x="2733" y="547"/>
                    </a:lnTo>
                    <a:lnTo>
                      <a:pt x="2701" y="513"/>
                    </a:lnTo>
                    <a:lnTo>
                      <a:pt x="2662" y="481"/>
                    </a:lnTo>
                    <a:lnTo>
                      <a:pt x="2618" y="449"/>
                    </a:lnTo>
                    <a:lnTo>
                      <a:pt x="2566" y="420"/>
                    </a:lnTo>
                    <a:lnTo>
                      <a:pt x="2510" y="391"/>
                    </a:lnTo>
                    <a:lnTo>
                      <a:pt x="2449" y="365"/>
                    </a:lnTo>
                    <a:lnTo>
                      <a:pt x="2382" y="340"/>
                    </a:lnTo>
                    <a:lnTo>
                      <a:pt x="2310" y="318"/>
                    </a:lnTo>
                    <a:lnTo>
                      <a:pt x="2234" y="297"/>
                    </a:lnTo>
                    <a:lnTo>
                      <a:pt x="2154" y="278"/>
                    </a:lnTo>
                    <a:lnTo>
                      <a:pt x="2071" y="261"/>
                    </a:lnTo>
                    <a:lnTo>
                      <a:pt x="1984" y="247"/>
                    </a:lnTo>
                    <a:lnTo>
                      <a:pt x="1893" y="235"/>
                    </a:lnTo>
                    <a:lnTo>
                      <a:pt x="1799" y="225"/>
                    </a:lnTo>
                    <a:lnTo>
                      <a:pt x="1704" y="219"/>
                    </a:lnTo>
                    <a:lnTo>
                      <a:pt x="1605" y="214"/>
                    </a:lnTo>
                    <a:lnTo>
                      <a:pt x="1504" y="213"/>
                    </a:lnTo>
                    <a:close/>
                    <a:moveTo>
                      <a:pt x="1504" y="0"/>
                    </a:moveTo>
                    <a:lnTo>
                      <a:pt x="1585" y="1"/>
                    </a:lnTo>
                    <a:lnTo>
                      <a:pt x="1665" y="4"/>
                    </a:lnTo>
                    <a:lnTo>
                      <a:pt x="1747" y="8"/>
                    </a:lnTo>
                    <a:lnTo>
                      <a:pt x="1827" y="14"/>
                    </a:lnTo>
                    <a:lnTo>
                      <a:pt x="1907" y="23"/>
                    </a:lnTo>
                    <a:lnTo>
                      <a:pt x="1986" y="33"/>
                    </a:lnTo>
                    <a:lnTo>
                      <a:pt x="2064" y="45"/>
                    </a:lnTo>
                    <a:lnTo>
                      <a:pt x="2141" y="58"/>
                    </a:lnTo>
                    <a:lnTo>
                      <a:pt x="2216" y="74"/>
                    </a:lnTo>
                    <a:lnTo>
                      <a:pt x="2289" y="92"/>
                    </a:lnTo>
                    <a:lnTo>
                      <a:pt x="2361" y="110"/>
                    </a:lnTo>
                    <a:lnTo>
                      <a:pt x="2429" y="132"/>
                    </a:lnTo>
                    <a:lnTo>
                      <a:pt x="2496" y="155"/>
                    </a:lnTo>
                    <a:lnTo>
                      <a:pt x="2558" y="181"/>
                    </a:lnTo>
                    <a:lnTo>
                      <a:pt x="2619" y="208"/>
                    </a:lnTo>
                    <a:lnTo>
                      <a:pt x="2676" y="236"/>
                    </a:lnTo>
                    <a:lnTo>
                      <a:pt x="2730" y="268"/>
                    </a:lnTo>
                    <a:lnTo>
                      <a:pt x="2779" y="300"/>
                    </a:lnTo>
                    <a:lnTo>
                      <a:pt x="2824" y="336"/>
                    </a:lnTo>
                    <a:lnTo>
                      <a:pt x="2865" y="373"/>
                    </a:lnTo>
                    <a:lnTo>
                      <a:pt x="2901" y="412"/>
                    </a:lnTo>
                    <a:lnTo>
                      <a:pt x="2933" y="453"/>
                    </a:lnTo>
                    <a:lnTo>
                      <a:pt x="2959" y="497"/>
                    </a:lnTo>
                    <a:lnTo>
                      <a:pt x="2980" y="541"/>
                    </a:lnTo>
                    <a:lnTo>
                      <a:pt x="2996" y="589"/>
                    </a:lnTo>
                    <a:lnTo>
                      <a:pt x="3004" y="639"/>
                    </a:lnTo>
                    <a:lnTo>
                      <a:pt x="3008" y="690"/>
                    </a:lnTo>
                    <a:lnTo>
                      <a:pt x="3008" y="2709"/>
                    </a:lnTo>
                    <a:lnTo>
                      <a:pt x="3004" y="2761"/>
                    </a:lnTo>
                    <a:lnTo>
                      <a:pt x="2996" y="2810"/>
                    </a:lnTo>
                    <a:lnTo>
                      <a:pt x="2980" y="2858"/>
                    </a:lnTo>
                    <a:lnTo>
                      <a:pt x="2959" y="2904"/>
                    </a:lnTo>
                    <a:lnTo>
                      <a:pt x="2933" y="2947"/>
                    </a:lnTo>
                    <a:lnTo>
                      <a:pt x="2901" y="2987"/>
                    </a:lnTo>
                    <a:lnTo>
                      <a:pt x="2865" y="3028"/>
                    </a:lnTo>
                    <a:lnTo>
                      <a:pt x="2824" y="3065"/>
                    </a:lnTo>
                    <a:lnTo>
                      <a:pt x="2779" y="3099"/>
                    </a:lnTo>
                    <a:lnTo>
                      <a:pt x="2730" y="3133"/>
                    </a:lnTo>
                    <a:lnTo>
                      <a:pt x="2676" y="3164"/>
                    </a:lnTo>
                    <a:lnTo>
                      <a:pt x="2619" y="3193"/>
                    </a:lnTo>
                    <a:lnTo>
                      <a:pt x="2558" y="3220"/>
                    </a:lnTo>
                    <a:lnTo>
                      <a:pt x="2496" y="3245"/>
                    </a:lnTo>
                    <a:lnTo>
                      <a:pt x="2429" y="3269"/>
                    </a:lnTo>
                    <a:lnTo>
                      <a:pt x="2361" y="3290"/>
                    </a:lnTo>
                    <a:lnTo>
                      <a:pt x="2289" y="3309"/>
                    </a:lnTo>
                    <a:lnTo>
                      <a:pt x="2216" y="3327"/>
                    </a:lnTo>
                    <a:lnTo>
                      <a:pt x="2141" y="3343"/>
                    </a:lnTo>
                    <a:lnTo>
                      <a:pt x="2064" y="3356"/>
                    </a:lnTo>
                    <a:lnTo>
                      <a:pt x="1986" y="3368"/>
                    </a:lnTo>
                    <a:lnTo>
                      <a:pt x="1907" y="3378"/>
                    </a:lnTo>
                    <a:lnTo>
                      <a:pt x="1827" y="3386"/>
                    </a:lnTo>
                    <a:lnTo>
                      <a:pt x="1747" y="3393"/>
                    </a:lnTo>
                    <a:lnTo>
                      <a:pt x="1665" y="3397"/>
                    </a:lnTo>
                    <a:lnTo>
                      <a:pt x="1585" y="3399"/>
                    </a:lnTo>
                    <a:lnTo>
                      <a:pt x="1504" y="3400"/>
                    </a:lnTo>
                    <a:lnTo>
                      <a:pt x="1424" y="3399"/>
                    </a:lnTo>
                    <a:lnTo>
                      <a:pt x="1342" y="3397"/>
                    </a:lnTo>
                    <a:lnTo>
                      <a:pt x="1262" y="3393"/>
                    </a:lnTo>
                    <a:lnTo>
                      <a:pt x="1181" y="3386"/>
                    </a:lnTo>
                    <a:lnTo>
                      <a:pt x="1102" y="3378"/>
                    </a:lnTo>
                    <a:lnTo>
                      <a:pt x="1023" y="3368"/>
                    </a:lnTo>
                    <a:lnTo>
                      <a:pt x="945" y="3356"/>
                    </a:lnTo>
                    <a:lnTo>
                      <a:pt x="868" y="3343"/>
                    </a:lnTo>
                    <a:lnTo>
                      <a:pt x="792" y="3327"/>
                    </a:lnTo>
                    <a:lnTo>
                      <a:pt x="719" y="3309"/>
                    </a:lnTo>
                    <a:lnTo>
                      <a:pt x="648" y="3290"/>
                    </a:lnTo>
                    <a:lnTo>
                      <a:pt x="579" y="3269"/>
                    </a:lnTo>
                    <a:lnTo>
                      <a:pt x="513" y="3245"/>
                    </a:lnTo>
                    <a:lnTo>
                      <a:pt x="449" y="3220"/>
                    </a:lnTo>
                    <a:lnTo>
                      <a:pt x="389" y="3193"/>
                    </a:lnTo>
                    <a:lnTo>
                      <a:pt x="332" y="3164"/>
                    </a:lnTo>
                    <a:lnTo>
                      <a:pt x="279" y="3133"/>
                    </a:lnTo>
                    <a:lnTo>
                      <a:pt x="229" y="3099"/>
                    </a:lnTo>
                    <a:lnTo>
                      <a:pt x="184" y="3065"/>
                    </a:lnTo>
                    <a:lnTo>
                      <a:pt x="143" y="3028"/>
                    </a:lnTo>
                    <a:lnTo>
                      <a:pt x="106" y="2987"/>
                    </a:lnTo>
                    <a:lnTo>
                      <a:pt x="76" y="2947"/>
                    </a:lnTo>
                    <a:lnTo>
                      <a:pt x="49" y="2904"/>
                    </a:lnTo>
                    <a:lnTo>
                      <a:pt x="28" y="2858"/>
                    </a:lnTo>
                    <a:lnTo>
                      <a:pt x="13" y="2810"/>
                    </a:lnTo>
                    <a:lnTo>
                      <a:pt x="3" y="2761"/>
                    </a:lnTo>
                    <a:lnTo>
                      <a:pt x="0" y="2709"/>
                    </a:lnTo>
                    <a:lnTo>
                      <a:pt x="0" y="690"/>
                    </a:lnTo>
                    <a:lnTo>
                      <a:pt x="3" y="639"/>
                    </a:lnTo>
                    <a:lnTo>
                      <a:pt x="13" y="589"/>
                    </a:lnTo>
                    <a:lnTo>
                      <a:pt x="28" y="541"/>
                    </a:lnTo>
                    <a:lnTo>
                      <a:pt x="49" y="497"/>
                    </a:lnTo>
                    <a:lnTo>
                      <a:pt x="76" y="453"/>
                    </a:lnTo>
                    <a:lnTo>
                      <a:pt x="106" y="412"/>
                    </a:lnTo>
                    <a:lnTo>
                      <a:pt x="143" y="373"/>
                    </a:lnTo>
                    <a:lnTo>
                      <a:pt x="184" y="336"/>
                    </a:lnTo>
                    <a:lnTo>
                      <a:pt x="229" y="300"/>
                    </a:lnTo>
                    <a:lnTo>
                      <a:pt x="279" y="268"/>
                    </a:lnTo>
                    <a:lnTo>
                      <a:pt x="332" y="236"/>
                    </a:lnTo>
                    <a:lnTo>
                      <a:pt x="389" y="208"/>
                    </a:lnTo>
                    <a:lnTo>
                      <a:pt x="449" y="181"/>
                    </a:lnTo>
                    <a:lnTo>
                      <a:pt x="513" y="155"/>
                    </a:lnTo>
                    <a:lnTo>
                      <a:pt x="579" y="132"/>
                    </a:lnTo>
                    <a:lnTo>
                      <a:pt x="648" y="110"/>
                    </a:lnTo>
                    <a:lnTo>
                      <a:pt x="719" y="92"/>
                    </a:lnTo>
                    <a:lnTo>
                      <a:pt x="792" y="74"/>
                    </a:lnTo>
                    <a:lnTo>
                      <a:pt x="868" y="58"/>
                    </a:lnTo>
                    <a:lnTo>
                      <a:pt x="945" y="45"/>
                    </a:lnTo>
                    <a:lnTo>
                      <a:pt x="1023" y="33"/>
                    </a:lnTo>
                    <a:lnTo>
                      <a:pt x="1102" y="23"/>
                    </a:lnTo>
                    <a:lnTo>
                      <a:pt x="1181" y="14"/>
                    </a:lnTo>
                    <a:lnTo>
                      <a:pt x="1262" y="8"/>
                    </a:lnTo>
                    <a:lnTo>
                      <a:pt x="1342" y="4"/>
                    </a:lnTo>
                    <a:lnTo>
                      <a:pt x="1424" y="1"/>
                    </a:lnTo>
                    <a:lnTo>
                      <a:pt x="15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8" name="Freeform 62">
                <a:extLst>
                  <a:ext uri="{FF2B5EF4-FFF2-40B4-BE49-F238E27FC236}">
                    <a16:creationId xmlns:a16="http://schemas.microsoft.com/office/drawing/2014/main" id="{676EA9A4-BC3A-482A-A2BB-4EC269CE6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5408613"/>
                <a:ext cx="171450" cy="168275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4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3 h 213"/>
                  <a:gd name="T14" fmla="*/ 214 w 214"/>
                  <a:gd name="T15" fmla="*/ 107 h 213"/>
                  <a:gd name="T16" fmla="*/ 211 w 214"/>
                  <a:gd name="T17" fmla="*/ 132 h 213"/>
                  <a:gd name="T18" fmla="*/ 203 w 214"/>
                  <a:gd name="T19" fmla="*/ 153 h 213"/>
                  <a:gd name="T20" fmla="*/ 191 w 214"/>
                  <a:gd name="T21" fmla="*/ 173 h 213"/>
                  <a:gd name="T22" fmla="*/ 175 w 214"/>
                  <a:gd name="T23" fmla="*/ 190 h 213"/>
                  <a:gd name="T24" fmla="*/ 154 w 214"/>
                  <a:gd name="T25" fmla="*/ 202 h 213"/>
                  <a:gd name="T26" fmla="*/ 132 w 214"/>
                  <a:gd name="T27" fmla="*/ 211 h 213"/>
                  <a:gd name="T28" fmla="*/ 107 w 214"/>
                  <a:gd name="T29" fmla="*/ 213 h 213"/>
                  <a:gd name="T30" fmla="*/ 82 w 214"/>
                  <a:gd name="T31" fmla="*/ 211 h 213"/>
                  <a:gd name="T32" fmla="*/ 59 w 214"/>
                  <a:gd name="T33" fmla="*/ 202 h 213"/>
                  <a:gd name="T34" fmla="*/ 40 w 214"/>
                  <a:gd name="T35" fmla="*/ 190 h 213"/>
                  <a:gd name="T36" fmla="*/ 23 w 214"/>
                  <a:gd name="T37" fmla="*/ 173 h 213"/>
                  <a:gd name="T38" fmla="*/ 11 w 214"/>
                  <a:gd name="T39" fmla="*/ 153 h 213"/>
                  <a:gd name="T40" fmla="*/ 2 w 214"/>
                  <a:gd name="T41" fmla="*/ 132 h 213"/>
                  <a:gd name="T42" fmla="*/ 0 w 214"/>
                  <a:gd name="T43" fmla="*/ 107 h 213"/>
                  <a:gd name="T44" fmla="*/ 2 w 214"/>
                  <a:gd name="T45" fmla="*/ 83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4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4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3"/>
                    </a:lnTo>
                    <a:lnTo>
                      <a:pt x="214" y="107"/>
                    </a:lnTo>
                    <a:lnTo>
                      <a:pt x="211" y="132"/>
                    </a:lnTo>
                    <a:lnTo>
                      <a:pt x="203" y="153"/>
                    </a:lnTo>
                    <a:lnTo>
                      <a:pt x="191" y="173"/>
                    </a:lnTo>
                    <a:lnTo>
                      <a:pt x="175" y="190"/>
                    </a:lnTo>
                    <a:lnTo>
                      <a:pt x="154" y="202"/>
                    </a:lnTo>
                    <a:lnTo>
                      <a:pt x="132" y="211"/>
                    </a:lnTo>
                    <a:lnTo>
                      <a:pt x="107" y="213"/>
                    </a:lnTo>
                    <a:lnTo>
                      <a:pt x="82" y="211"/>
                    </a:lnTo>
                    <a:lnTo>
                      <a:pt x="59" y="202"/>
                    </a:lnTo>
                    <a:lnTo>
                      <a:pt x="40" y="190"/>
                    </a:lnTo>
                    <a:lnTo>
                      <a:pt x="23" y="173"/>
                    </a:lnTo>
                    <a:lnTo>
                      <a:pt x="11" y="153"/>
                    </a:lnTo>
                    <a:lnTo>
                      <a:pt x="2" y="132"/>
                    </a:lnTo>
                    <a:lnTo>
                      <a:pt x="0" y="107"/>
                    </a:lnTo>
                    <a:lnTo>
                      <a:pt x="2" y="83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4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9" name="Freeform 63">
                <a:extLst>
                  <a:ext uri="{FF2B5EF4-FFF2-40B4-BE49-F238E27FC236}">
                    <a16:creationId xmlns:a16="http://schemas.microsoft.com/office/drawing/2014/main" id="{4C5142F5-A015-4FF1-AFC2-0E32B2AA7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4902200"/>
                <a:ext cx="171450" cy="168275"/>
              </a:xfrm>
              <a:custGeom>
                <a:avLst/>
                <a:gdLst>
                  <a:gd name="T0" fmla="*/ 107 w 214"/>
                  <a:gd name="T1" fmla="*/ 0 h 212"/>
                  <a:gd name="T2" fmla="*/ 132 w 214"/>
                  <a:gd name="T3" fmla="*/ 2 h 212"/>
                  <a:gd name="T4" fmla="*/ 154 w 214"/>
                  <a:gd name="T5" fmla="*/ 11 h 212"/>
                  <a:gd name="T6" fmla="*/ 175 w 214"/>
                  <a:gd name="T7" fmla="*/ 23 h 212"/>
                  <a:gd name="T8" fmla="*/ 191 w 214"/>
                  <a:gd name="T9" fmla="*/ 39 h 212"/>
                  <a:gd name="T10" fmla="*/ 203 w 214"/>
                  <a:gd name="T11" fmla="*/ 59 h 212"/>
                  <a:gd name="T12" fmla="*/ 211 w 214"/>
                  <a:gd name="T13" fmla="*/ 82 h 212"/>
                  <a:gd name="T14" fmla="*/ 214 w 214"/>
                  <a:gd name="T15" fmla="*/ 106 h 212"/>
                  <a:gd name="T16" fmla="*/ 211 w 214"/>
                  <a:gd name="T17" fmla="*/ 131 h 212"/>
                  <a:gd name="T18" fmla="*/ 203 w 214"/>
                  <a:gd name="T19" fmla="*/ 152 h 212"/>
                  <a:gd name="T20" fmla="*/ 191 w 214"/>
                  <a:gd name="T21" fmla="*/ 173 h 212"/>
                  <a:gd name="T22" fmla="*/ 175 w 214"/>
                  <a:gd name="T23" fmla="*/ 189 h 212"/>
                  <a:gd name="T24" fmla="*/ 154 w 214"/>
                  <a:gd name="T25" fmla="*/ 201 h 212"/>
                  <a:gd name="T26" fmla="*/ 132 w 214"/>
                  <a:gd name="T27" fmla="*/ 210 h 212"/>
                  <a:gd name="T28" fmla="*/ 107 w 214"/>
                  <a:gd name="T29" fmla="*/ 212 h 212"/>
                  <a:gd name="T30" fmla="*/ 82 w 214"/>
                  <a:gd name="T31" fmla="*/ 210 h 212"/>
                  <a:gd name="T32" fmla="*/ 59 w 214"/>
                  <a:gd name="T33" fmla="*/ 201 h 212"/>
                  <a:gd name="T34" fmla="*/ 40 w 214"/>
                  <a:gd name="T35" fmla="*/ 189 h 212"/>
                  <a:gd name="T36" fmla="*/ 23 w 214"/>
                  <a:gd name="T37" fmla="*/ 173 h 212"/>
                  <a:gd name="T38" fmla="*/ 11 w 214"/>
                  <a:gd name="T39" fmla="*/ 152 h 212"/>
                  <a:gd name="T40" fmla="*/ 2 w 214"/>
                  <a:gd name="T41" fmla="*/ 131 h 212"/>
                  <a:gd name="T42" fmla="*/ 0 w 214"/>
                  <a:gd name="T43" fmla="*/ 106 h 212"/>
                  <a:gd name="T44" fmla="*/ 2 w 214"/>
                  <a:gd name="T45" fmla="*/ 82 h 212"/>
                  <a:gd name="T46" fmla="*/ 11 w 214"/>
                  <a:gd name="T47" fmla="*/ 59 h 212"/>
                  <a:gd name="T48" fmla="*/ 23 w 214"/>
                  <a:gd name="T49" fmla="*/ 39 h 212"/>
                  <a:gd name="T50" fmla="*/ 40 w 214"/>
                  <a:gd name="T51" fmla="*/ 23 h 212"/>
                  <a:gd name="T52" fmla="*/ 59 w 214"/>
                  <a:gd name="T53" fmla="*/ 11 h 212"/>
                  <a:gd name="T54" fmla="*/ 82 w 214"/>
                  <a:gd name="T55" fmla="*/ 2 h 212"/>
                  <a:gd name="T56" fmla="*/ 107 w 214"/>
                  <a:gd name="T5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2">
                    <a:moveTo>
                      <a:pt x="107" y="0"/>
                    </a:moveTo>
                    <a:lnTo>
                      <a:pt x="132" y="2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39"/>
                    </a:lnTo>
                    <a:lnTo>
                      <a:pt x="203" y="59"/>
                    </a:lnTo>
                    <a:lnTo>
                      <a:pt x="211" y="82"/>
                    </a:lnTo>
                    <a:lnTo>
                      <a:pt x="214" y="106"/>
                    </a:lnTo>
                    <a:lnTo>
                      <a:pt x="211" y="131"/>
                    </a:lnTo>
                    <a:lnTo>
                      <a:pt x="203" y="152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1"/>
                    </a:lnTo>
                    <a:lnTo>
                      <a:pt x="132" y="210"/>
                    </a:lnTo>
                    <a:lnTo>
                      <a:pt x="107" y="212"/>
                    </a:lnTo>
                    <a:lnTo>
                      <a:pt x="82" y="210"/>
                    </a:lnTo>
                    <a:lnTo>
                      <a:pt x="59" y="201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2"/>
                    </a:lnTo>
                    <a:lnTo>
                      <a:pt x="2" y="131"/>
                    </a:lnTo>
                    <a:lnTo>
                      <a:pt x="0" y="106"/>
                    </a:lnTo>
                    <a:lnTo>
                      <a:pt x="2" y="82"/>
                    </a:lnTo>
                    <a:lnTo>
                      <a:pt x="11" y="59"/>
                    </a:lnTo>
                    <a:lnTo>
                      <a:pt x="23" y="39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2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0" name="Freeform 64">
                <a:extLst>
                  <a:ext uri="{FF2B5EF4-FFF2-40B4-BE49-F238E27FC236}">
                    <a16:creationId xmlns:a16="http://schemas.microsoft.com/office/drawing/2014/main" id="{690B250B-E460-418D-BB09-8D6DA171E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201" y="4395788"/>
                <a:ext cx="171450" cy="169863"/>
              </a:xfrm>
              <a:custGeom>
                <a:avLst/>
                <a:gdLst>
                  <a:gd name="T0" fmla="*/ 107 w 214"/>
                  <a:gd name="T1" fmla="*/ 0 h 213"/>
                  <a:gd name="T2" fmla="*/ 132 w 214"/>
                  <a:gd name="T3" fmla="*/ 3 h 213"/>
                  <a:gd name="T4" fmla="*/ 154 w 214"/>
                  <a:gd name="T5" fmla="*/ 11 h 213"/>
                  <a:gd name="T6" fmla="*/ 175 w 214"/>
                  <a:gd name="T7" fmla="*/ 23 h 213"/>
                  <a:gd name="T8" fmla="*/ 191 w 214"/>
                  <a:gd name="T9" fmla="*/ 40 h 213"/>
                  <a:gd name="T10" fmla="*/ 203 w 214"/>
                  <a:gd name="T11" fmla="*/ 60 h 213"/>
                  <a:gd name="T12" fmla="*/ 211 w 214"/>
                  <a:gd name="T13" fmla="*/ 82 h 213"/>
                  <a:gd name="T14" fmla="*/ 214 w 214"/>
                  <a:gd name="T15" fmla="*/ 107 h 213"/>
                  <a:gd name="T16" fmla="*/ 211 w 214"/>
                  <a:gd name="T17" fmla="*/ 131 h 213"/>
                  <a:gd name="T18" fmla="*/ 203 w 214"/>
                  <a:gd name="T19" fmla="*/ 154 h 213"/>
                  <a:gd name="T20" fmla="*/ 191 w 214"/>
                  <a:gd name="T21" fmla="*/ 173 h 213"/>
                  <a:gd name="T22" fmla="*/ 175 w 214"/>
                  <a:gd name="T23" fmla="*/ 189 h 213"/>
                  <a:gd name="T24" fmla="*/ 154 w 214"/>
                  <a:gd name="T25" fmla="*/ 203 h 213"/>
                  <a:gd name="T26" fmla="*/ 132 w 214"/>
                  <a:gd name="T27" fmla="*/ 210 h 213"/>
                  <a:gd name="T28" fmla="*/ 107 w 214"/>
                  <a:gd name="T29" fmla="*/ 213 h 213"/>
                  <a:gd name="T30" fmla="*/ 82 w 214"/>
                  <a:gd name="T31" fmla="*/ 210 h 213"/>
                  <a:gd name="T32" fmla="*/ 59 w 214"/>
                  <a:gd name="T33" fmla="*/ 203 h 213"/>
                  <a:gd name="T34" fmla="*/ 40 w 214"/>
                  <a:gd name="T35" fmla="*/ 189 h 213"/>
                  <a:gd name="T36" fmla="*/ 23 w 214"/>
                  <a:gd name="T37" fmla="*/ 173 h 213"/>
                  <a:gd name="T38" fmla="*/ 11 w 214"/>
                  <a:gd name="T39" fmla="*/ 154 h 213"/>
                  <a:gd name="T40" fmla="*/ 2 w 214"/>
                  <a:gd name="T41" fmla="*/ 131 h 213"/>
                  <a:gd name="T42" fmla="*/ 0 w 214"/>
                  <a:gd name="T43" fmla="*/ 107 h 213"/>
                  <a:gd name="T44" fmla="*/ 2 w 214"/>
                  <a:gd name="T45" fmla="*/ 82 h 213"/>
                  <a:gd name="T46" fmla="*/ 11 w 214"/>
                  <a:gd name="T47" fmla="*/ 60 h 213"/>
                  <a:gd name="T48" fmla="*/ 23 w 214"/>
                  <a:gd name="T49" fmla="*/ 40 h 213"/>
                  <a:gd name="T50" fmla="*/ 40 w 214"/>
                  <a:gd name="T51" fmla="*/ 23 h 213"/>
                  <a:gd name="T52" fmla="*/ 59 w 214"/>
                  <a:gd name="T53" fmla="*/ 11 h 213"/>
                  <a:gd name="T54" fmla="*/ 82 w 214"/>
                  <a:gd name="T55" fmla="*/ 3 h 213"/>
                  <a:gd name="T56" fmla="*/ 107 w 214"/>
                  <a:gd name="T57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4" h="213">
                    <a:moveTo>
                      <a:pt x="107" y="0"/>
                    </a:moveTo>
                    <a:lnTo>
                      <a:pt x="132" y="3"/>
                    </a:lnTo>
                    <a:lnTo>
                      <a:pt x="154" y="11"/>
                    </a:lnTo>
                    <a:lnTo>
                      <a:pt x="175" y="23"/>
                    </a:lnTo>
                    <a:lnTo>
                      <a:pt x="191" y="40"/>
                    </a:lnTo>
                    <a:lnTo>
                      <a:pt x="203" y="60"/>
                    </a:lnTo>
                    <a:lnTo>
                      <a:pt x="211" y="82"/>
                    </a:lnTo>
                    <a:lnTo>
                      <a:pt x="214" y="107"/>
                    </a:lnTo>
                    <a:lnTo>
                      <a:pt x="211" y="131"/>
                    </a:lnTo>
                    <a:lnTo>
                      <a:pt x="203" y="154"/>
                    </a:lnTo>
                    <a:lnTo>
                      <a:pt x="191" y="173"/>
                    </a:lnTo>
                    <a:lnTo>
                      <a:pt x="175" y="189"/>
                    </a:lnTo>
                    <a:lnTo>
                      <a:pt x="154" y="203"/>
                    </a:lnTo>
                    <a:lnTo>
                      <a:pt x="132" y="210"/>
                    </a:lnTo>
                    <a:lnTo>
                      <a:pt x="107" y="213"/>
                    </a:lnTo>
                    <a:lnTo>
                      <a:pt x="82" y="210"/>
                    </a:lnTo>
                    <a:lnTo>
                      <a:pt x="59" y="203"/>
                    </a:lnTo>
                    <a:lnTo>
                      <a:pt x="40" y="189"/>
                    </a:lnTo>
                    <a:lnTo>
                      <a:pt x="23" y="173"/>
                    </a:lnTo>
                    <a:lnTo>
                      <a:pt x="11" y="154"/>
                    </a:lnTo>
                    <a:lnTo>
                      <a:pt x="2" y="131"/>
                    </a:lnTo>
                    <a:lnTo>
                      <a:pt x="0" y="107"/>
                    </a:lnTo>
                    <a:lnTo>
                      <a:pt x="2" y="82"/>
                    </a:lnTo>
                    <a:lnTo>
                      <a:pt x="11" y="60"/>
                    </a:lnTo>
                    <a:lnTo>
                      <a:pt x="23" y="40"/>
                    </a:lnTo>
                    <a:lnTo>
                      <a:pt x="40" y="23"/>
                    </a:lnTo>
                    <a:lnTo>
                      <a:pt x="59" y="11"/>
                    </a:lnTo>
                    <a:lnTo>
                      <a:pt x="82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6934E9-7C85-4B42-88A8-D9AAC0B43A02}"/>
              </a:ext>
            </a:extLst>
          </p:cNvPr>
          <p:cNvGrpSpPr/>
          <p:nvPr/>
        </p:nvGrpSpPr>
        <p:grpSpPr>
          <a:xfrm>
            <a:off x="278662" y="3190380"/>
            <a:ext cx="5247196" cy="1207139"/>
            <a:chOff x="278662" y="3160661"/>
            <a:chExt cx="5247196" cy="120713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C7B2B4A-5252-4816-B6DA-16B46199963B}"/>
                </a:ext>
              </a:extLst>
            </p:cNvPr>
            <p:cNvSpPr txBox="1"/>
            <p:nvPr/>
          </p:nvSpPr>
          <p:spPr>
            <a:xfrm>
              <a:off x="2595308" y="3264546"/>
              <a:ext cx="192950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b="1" dirty="0">
                  <a:latin typeface="Poppins SemiBold" panose="00000700000000000000" pitchFamily="2" charset="0"/>
                  <a:cs typeface="Poppins SemiBold" panose="00000700000000000000" pitchFamily="2" charset="0"/>
                </a:rPr>
                <a:t>Unexpected Insights</a:t>
              </a:r>
              <a:endParaRPr lang="vi-VN" b="1" dirty="0"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13E2F-0A56-4698-BF9E-36EC1E4A1092}"/>
                </a:ext>
              </a:extLst>
            </p:cNvPr>
            <p:cNvSpPr txBox="1"/>
            <p:nvPr/>
          </p:nvSpPr>
          <p:spPr>
            <a:xfrm flipH="1">
              <a:off x="278662" y="3565401"/>
              <a:ext cx="4184081" cy="80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Different ways to get the same result (cleaning vs. contains).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Different types of APIs have different objectives (ex. LinkedIn).</a:t>
              </a:r>
            </a:p>
            <a:p>
              <a:pPr algn="r">
                <a:lnSpc>
                  <a:spcPct val="150000"/>
                </a:lnSpc>
              </a:pPr>
              <a:r>
                <a:rPr lang="en-US" sz="1200" dirty="0"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Working with live data.</a:t>
              </a: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57BEE66C-8901-4B09-8D35-EA39487DB855}"/>
                </a:ext>
              </a:extLst>
            </p:cNvPr>
            <p:cNvSpPr/>
            <p:nvPr/>
          </p:nvSpPr>
          <p:spPr>
            <a:xfrm>
              <a:off x="4660282" y="3160661"/>
              <a:ext cx="865576" cy="865576"/>
            </a:xfrm>
            <a:prstGeom prst="arc">
              <a:avLst>
                <a:gd name="adj1" fmla="val 11614926"/>
                <a:gd name="adj2" fmla="val 6341099"/>
              </a:avLst>
            </a:prstGeom>
            <a:noFill/>
            <a:ln>
              <a:solidFill>
                <a:srgbClr val="41776F"/>
              </a:solidFill>
              <a:prstDash val="lg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101" name="Группа 215">
              <a:extLst>
                <a:ext uri="{FF2B5EF4-FFF2-40B4-BE49-F238E27FC236}">
                  <a16:creationId xmlns:a16="http://schemas.microsoft.com/office/drawing/2014/main" id="{23757B21-AB57-4932-84B0-BA3CF6663D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4708" y="3374639"/>
              <a:ext cx="461880" cy="457200"/>
              <a:chOff x="5927726" y="3306763"/>
              <a:chExt cx="3133725" cy="3101975"/>
            </a:xfrm>
            <a:solidFill>
              <a:srgbClr val="41776F"/>
            </a:solidFill>
          </p:grpSpPr>
          <p:sp>
            <p:nvSpPr>
              <p:cNvPr id="102" name="Freeform 195">
                <a:extLst>
                  <a:ext uri="{FF2B5EF4-FFF2-40B4-BE49-F238E27FC236}">
                    <a16:creationId xmlns:a16="http://schemas.microsoft.com/office/drawing/2014/main" id="{CCA2AB87-68DE-4CDF-BA7D-8C2E556457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7726" y="3306763"/>
                <a:ext cx="3133725" cy="3101975"/>
              </a:xfrm>
              <a:custGeom>
                <a:avLst/>
                <a:gdLst>
                  <a:gd name="T0" fmla="*/ 261 w 3947"/>
                  <a:gd name="T1" fmla="*/ 3348 h 3909"/>
                  <a:gd name="T2" fmla="*/ 217 w 3947"/>
                  <a:gd name="T3" fmla="*/ 3478 h 3909"/>
                  <a:gd name="T4" fmla="*/ 268 w 3947"/>
                  <a:gd name="T5" fmla="*/ 3616 h 3909"/>
                  <a:gd name="T6" fmla="*/ 396 w 3947"/>
                  <a:gd name="T7" fmla="*/ 3689 h 3909"/>
                  <a:gd name="T8" fmla="*/ 537 w 3947"/>
                  <a:gd name="T9" fmla="*/ 3668 h 3909"/>
                  <a:gd name="T10" fmla="*/ 1517 w 3947"/>
                  <a:gd name="T11" fmla="*/ 2588 h 3909"/>
                  <a:gd name="T12" fmla="*/ 1279 w 3947"/>
                  <a:gd name="T13" fmla="*/ 2336 h 3909"/>
                  <a:gd name="T14" fmla="*/ 2184 w 3947"/>
                  <a:gd name="T15" fmla="*/ 276 h 3909"/>
                  <a:gd name="T16" fmla="*/ 1844 w 3947"/>
                  <a:gd name="T17" fmla="*/ 411 h 3909"/>
                  <a:gd name="T18" fmla="*/ 1563 w 3947"/>
                  <a:gd name="T19" fmla="*/ 635 h 3909"/>
                  <a:gd name="T20" fmla="*/ 1358 w 3947"/>
                  <a:gd name="T21" fmla="*/ 928 h 3909"/>
                  <a:gd name="T22" fmla="*/ 1249 w 3947"/>
                  <a:gd name="T23" fmla="*/ 1277 h 3909"/>
                  <a:gd name="T24" fmla="*/ 1249 w 3947"/>
                  <a:gd name="T25" fmla="*/ 1655 h 3909"/>
                  <a:gd name="T26" fmla="*/ 1358 w 3947"/>
                  <a:gd name="T27" fmla="*/ 2002 h 3909"/>
                  <a:gd name="T28" fmla="*/ 1563 w 3947"/>
                  <a:gd name="T29" fmla="*/ 2297 h 3909"/>
                  <a:gd name="T30" fmla="*/ 1844 w 3947"/>
                  <a:gd name="T31" fmla="*/ 2521 h 3909"/>
                  <a:gd name="T32" fmla="*/ 2184 w 3947"/>
                  <a:gd name="T33" fmla="*/ 2655 h 3909"/>
                  <a:gd name="T34" fmla="*/ 2563 w 3947"/>
                  <a:gd name="T35" fmla="*/ 2683 h 3909"/>
                  <a:gd name="T36" fmla="*/ 2925 w 3947"/>
                  <a:gd name="T37" fmla="*/ 2600 h 3909"/>
                  <a:gd name="T38" fmla="*/ 3238 w 3947"/>
                  <a:gd name="T39" fmla="*/ 2418 h 3909"/>
                  <a:gd name="T40" fmla="*/ 3483 w 3947"/>
                  <a:gd name="T41" fmla="*/ 2157 h 3909"/>
                  <a:gd name="T42" fmla="*/ 3643 w 3947"/>
                  <a:gd name="T43" fmla="*/ 1834 h 3909"/>
                  <a:gd name="T44" fmla="*/ 3700 w 3947"/>
                  <a:gd name="T45" fmla="*/ 1465 h 3909"/>
                  <a:gd name="T46" fmla="*/ 3643 w 3947"/>
                  <a:gd name="T47" fmla="*/ 1097 h 3909"/>
                  <a:gd name="T48" fmla="*/ 3483 w 3947"/>
                  <a:gd name="T49" fmla="*/ 773 h 3909"/>
                  <a:gd name="T50" fmla="*/ 3238 w 3947"/>
                  <a:gd name="T51" fmla="*/ 512 h 3909"/>
                  <a:gd name="T52" fmla="*/ 2925 w 3947"/>
                  <a:gd name="T53" fmla="*/ 331 h 3909"/>
                  <a:gd name="T54" fmla="*/ 2563 w 3947"/>
                  <a:gd name="T55" fmla="*/ 249 h 3909"/>
                  <a:gd name="T56" fmla="*/ 2572 w 3947"/>
                  <a:gd name="T57" fmla="*/ 4 h 3909"/>
                  <a:gd name="T58" fmla="*/ 2973 w 3947"/>
                  <a:gd name="T59" fmla="*/ 88 h 3909"/>
                  <a:gd name="T60" fmla="*/ 3325 w 3947"/>
                  <a:gd name="T61" fmla="*/ 271 h 3909"/>
                  <a:gd name="T62" fmla="*/ 3613 w 3947"/>
                  <a:gd name="T63" fmla="*/ 539 h 3909"/>
                  <a:gd name="T64" fmla="*/ 3821 w 3947"/>
                  <a:gd name="T65" fmla="*/ 872 h 3909"/>
                  <a:gd name="T66" fmla="*/ 3933 w 3947"/>
                  <a:gd name="T67" fmla="*/ 1258 h 3909"/>
                  <a:gd name="T68" fmla="*/ 3933 w 3947"/>
                  <a:gd name="T69" fmla="*/ 1673 h 3909"/>
                  <a:gd name="T70" fmla="*/ 3821 w 3947"/>
                  <a:gd name="T71" fmla="*/ 2059 h 3909"/>
                  <a:gd name="T72" fmla="*/ 3613 w 3947"/>
                  <a:gd name="T73" fmla="*/ 2393 h 3909"/>
                  <a:gd name="T74" fmla="*/ 3325 w 3947"/>
                  <a:gd name="T75" fmla="*/ 2660 h 3909"/>
                  <a:gd name="T76" fmla="*/ 2973 w 3947"/>
                  <a:gd name="T77" fmla="*/ 2843 h 3909"/>
                  <a:gd name="T78" fmla="*/ 2572 w 3947"/>
                  <a:gd name="T79" fmla="*/ 2927 h 3909"/>
                  <a:gd name="T80" fmla="*/ 2154 w 3947"/>
                  <a:gd name="T81" fmla="*/ 2898 h 3909"/>
                  <a:gd name="T82" fmla="*/ 1775 w 3947"/>
                  <a:gd name="T83" fmla="*/ 2759 h 3909"/>
                  <a:gd name="T84" fmla="*/ 671 w 3947"/>
                  <a:gd name="T85" fmla="*/ 3840 h 3909"/>
                  <a:gd name="T86" fmla="*/ 487 w 3947"/>
                  <a:gd name="T87" fmla="*/ 3906 h 3909"/>
                  <a:gd name="T88" fmla="*/ 266 w 3947"/>
                  <a:gd name="T89" fmla="*/ 3875 h 3909"/>
                  <a:gd name="T90" fmla="*/ 91 w 3947"/>
                  <a:gd name="T91" fmla="*/ 3741 h 3909"/>
                  <a:gd name="T92" fmla="*/ 4 w 3947"/>
                  <a:gd name="T93" fmla="*/ 3536 h 3909"/>
                  <a:gd name="T94" fmla="*/ 26 w 3947"/>
                  <a:gd name="T95" fmla="*/ 3330 h 3909"/>
                  <a:gd name="T96" fmla="*/ 131 w 3947"/>
                  <a:gd name="T97" fmla="*/ 3170 h 3909"/>
                  <a:gd name="T98" fmla="*/ 1077 w 3947"/>
                  <a:gd name="T99" fmla="*/ 1969 h 3909"/>
                  <a:gd name="T100" fmla="*/ 990 w 3947"/>
                  <a:gd name="T101" fmla="*/ 1570 h 3909"/>
                  <a:gd name="T102" fmla="*/ 1019 w 3947"/>
                  <a:gd name="T103" fmla="*/ 1158 h 3909"/>
                  <a:gd name="T104" fmla="*/ 1157 w 3947"/>
                  <a:gd name="T105" fmla="*/ 783 h 3909"/>
                  <a:gd name="T106" fmla="*/ 1386 w 3947"/>
                  <a:gd name="T107" fmla="*/ 465 h 3909"/>
                  <a:gd name="T108" fmla="*/ 1692 w 3947"/>
                  <a:gd name="T109" fmla="*/ 216 h 3909"/>
                  <a:gd name="T110" fmla="*/ 2057 w 3947"/>
                  <a:gd name="T111" fmla="*/ 56 h 3909"/>
                  <a:gd name="T112" fmla="*/ 2467 w 3947"/>
                  <a:gd name="T113" fmla="*/ 0 h 3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947" h="3909">
                    <a:moveTo>
                      <a:pt x="1279" y="2336"/>
                    </a:moveTo>
                    <a:lnTo>
                      <a:pt x="284" y="3322"/>
                    </a:lnTo>
                    <a:lnTo>
                      <a:pt x="284" y="3323"/>
                    </a:lnTo>
                    <a:lnTo>
                      <a:pt x="261" y="3348"/>
                    </a:lnTo>
                    <a:lnTo>
                      <a:pt x="243" y="3376"/>
                    </a:lnTo>
                    <a:lnTo>
                      <a:pt x="229" y="3408"/>
                    </a:lnTo>
                    <a:lnTo>
                      <a:pt x="221" y="3441"/>
                    </a:lnTo>
                    <a:lnTo>
                      <a:pt x="217" y="3478"/>
                    </a:lnTo>
                    <a:lnTo>
                      <a:pt x="221" y="3516"/>
                    </a:lnTo>
                    <a:lnTo>
                      <a:pt x="231" y="3553"/>
                    </a:lnTo>
                    <a:lnTo>
                      <a:pt x="247" y="3586"/>
                    </a:lnTo>
                    <a:lnTo>
                      <a:pt x="268" y="3616"/>
                    </a:lnTo>
                    <a:lnTo>
                      <a:pt x="295" y="3643"/>
                    </a:lnTo>
                    <a:lnTo>
                      <a:pt x="325" y="3664"/>
                    </a:lnTo>
                    <a:lnTo>
                      <a:pt x="359" y="3679"/>
                    </a:lnTo>
                    <a:lnTo>
                      <a:pt x="396" y="3689"/>
                    </a:lnTo>
                    <a:lnTo>
                      <a:pt x="435" y="3693"/>
                    </a:lnTo>
                    <a:lnTo>
                      <a:pt x="472" y="3690"/>
                    </a:lnTo>
                    <a:lnTo>
                      <a:pt x="506" y="3681"/>
                    </a:lnTo>
                    <a:lnTo>
                      <a:pt x="537" y="3668"/>
                    </a:lnTo>
                    <a:lnTo>
                      <a:pt x="566" y="3649"/>
                    </a:lnTo>
                    <a:lnTo>
                      <a:pt x="591" y="3626"/>
                    </a:lnTo>
                    <a:lnTo>
                      <a:pt x="1586" y="2642"/>
                    </a:lnTo>
                    <a:lnTo>
                      <a:pt x="1517" y="2588"/>
                    </a:lnTo>
                    <a:lnTo>
                      <a:pt x="1452" y="2531"/>
                    </a:lnTo>
                    <a:lnTo>
                      <a:pt x="1390" y="2470"/>
                    </a:lnTo>
                    <a:lnTo>
                      <a:pt x="1333" y="2405"/>
                    </a:lnTo>
                    <a:lnTo>
                      <a:pt x="1279" y="2336"/>
                    </a:lnTo>
                    <a:close/>
                    <a:moveTo>
                      <a:pt x="2467" y="245"/>
                    </a:moveTo>
                    <a:lnTo>
                      <a:pt x="2370" y="249"/>
                    </a:lnTo>
                    <a:lnTo>
                      <a:pt x="2276" y="259"/>
                    </a:lnTo>
                    <a:lnTo>
                      <a:pt x="2184" y="276"/>
                    </a:lnTo>
                    <a:lnTo>
                      <a:pt x="2095" y="301"/>
                    </a:lnTo>
                    <a:lnTo>
                      <a:pt x="2008" y="331"/>
                    </a:lnTo>
                    <a:lnTo>
                      <a:pt x="1925" y="369"/>
                    </a:lnTo>
                    <a:lnTo>
                      <a:pt x="1844" y="411"/>
                    </a:lnTo>
                    <a:lnTo>
                      <a:pt x="1768" y="460"/>
                    </a:lnTo>
                    <a:lnTo>
                      <a:pt x="1695" y="512"/>
                    </a:lnTo>
                    <a:lnTo>
                      <a:pt x="1627" y="571"/>
                    </a:lnTo>
                    <a:lnTo>
                      <a:pt x="1563" y="635"/>
                    </a:lnTo>
                    <a:lnTo>
                      <a:pt x="1505" y="702"/>
                    </a:lnTo>
                    <a:lnTo>
                      <a:pt x="1451" y="773"/>
                    </a:lnTo>
                    <a:lnTo>
                      <a:pt x="1401" y="850"/>
                    </a:lnTo>
                    <a:lnTo>
                      <a:pt x="1358" y="928"/>
                    </a:lnTo>
                    <a:lnTo>
                      <a:pt x="1322" y="1012"/>
                    </a:lnTo>
                    <a:lnTo>
                      <a:pt x="1290" y="1097"/>
                    </a:lnTo>
                    <a:lnTo>
                      <a:pt x="1266" y="1186"/>
                    </a:lnTo>
                    <a:lnTo>
                      <a:pt x="1249" y="1277"/>
                    </a:lnTo>
                    <a:lnTo>
                      <a:pt x="1237" y="1370"/>
                    </a:lnTo>
                    <a:lnTo>
                      <a:pt x="1234" y="1465"/>
                    </a:lnTo>
                    <a:lnTo>
                      <a:pt x="1237" y="1562"/>
                    </a:lnTo>
                    <a:lnTo>
                      <a:pt x="1249" y="1655"/>
                    </a:lnTo>
                    <a:lnTo>
                      <a:pt x="1266" y="1746"/>
                    </a:lnTo>
                    <a:lnTo>
                      <a:pt x="1290" y="1834"/>
                    </a:lnTo>
                    <a:lnTo>
                      <a:pt x="1322" y="1920"/>
                    </a:lnTo>
                    <a:lnTo>
                      <a:pt x="1358" y="2002"/>
                    </a:lnTo>
                    <a:lnTo>
                      <a:pt x="1401" y="2082"/>
                    </a:lnTo>
                    <a:lnTo>
                      <a:pt x="1451" y="2157"/>
                    </a:lnTo>
                    <a:lnTo>
                      <a:pt x="1505" y="2230"/>
                    </a:lnTo>
                    <a:lnTo>
                      <a:pt x="1563" y="2297"/>
                    </a:lnTo>
                    <a:lnTo>
                      <a:pt x="1627" y="2361"/>
                    </a:lnTo>
                    <a:lnTo>
                      <a:pt x="1695" y="2418"/>
                    </a:lnTo>
                    <a:lnTo>
                      <a:pt x="1768" y="2472"/>
                    </a:lnTo>
                    <a:lnTo>
                      <a:pt x="1844" y="2521"/>
                    </a:lnTo>
                    <a:lnTo>
                      <a:pt x="1925" y="2563"/>
                    </a:lnTo>
                    <a:lnTo>
                      <a:pt x="2008" y="2600"/>
                    </a:lnTo>
                    <a:lnTo>
                      <a:pt x="2095" y="2631"/>
                    </a:lnTo>
                    <a:lnTo>
                      <a:pt x="2184" y="2655"/>
                    </a:lnTo>
                    <a:lnTo>
                      <a:pt x="2276" y="2672"/>
                    </a:lnTo>
                    <a:lnTo>
                      <a:pt x="2370" y="2683"/>
                    </a:lnTo>
                    <a:lnTo>
                      <a:pt x="2467" y="2687"/>
                    </a:lnTo>
                    <a:lnTo>
                      <a:pt x="2563" y="2683"/>
                    </a:lnTo>
                    <a:lnTo>
                      <a:pt x="2658" y="2672"/>
                    </a:lnTo>
                    <a:lnTo>
                      <a:pt x="2750" y="2655"/>
                    </a:lnTo>
                    <a:lnTo>
                      <a:pt x="2840" y="2631"/>
                    </a:lnTo>
                    <a:lnTo>
                      <a:pt x="2925" y="2600"/>
                    </a:lnTo>
                    <a:lnTo>
                      <a:pt x="3010" y="2563"/>
                    </a:lnTo>
                    <a:lnTo>
                      <a:pt x="3089" y="2521"/>
                    </a:lnTo>
                    <a:lnTo>
                      <a:pt x="3166" y="2472"/>
                    </a:lnTo>
                    <a:lnTo>
                      <a:pt x="3238" y="2418"/>
                    </a:lnTo>
                    <a:lnTo>
                      <a:pt x="3306" y="2361"/>
                    </a:lnTo>
                    <a:lnTo>
                      <a:pt x="3371" y="2297"/>
                    </a:lnTo>
                    <a:lnTo>
                      <a:pt x="3430" y="2230"/>
                    </a:lnTo>
                    <a:lnTo>
                      <a:pt x="3483" y="2157"/>
                    </a:lnTo>
                    <a:lnTo>
                      <a:pt x="3532" y="2082"/>
                    </a:lnTo>
                    <a:lnTo>
                      <a:pt x="3575" y="2002"/>
                    </a:lnTo>
                    <a:lnTo>
                      <a:pt x="3613" y="1920"/>
                    </a:lnTo>
                    <a:lnTo>
                      <a:pt x="3643" y="1834"/>
                    </a:lnTo>
                    <a:lnTo>
                      <a:pt x="3668" y="1746"/>
                    </a:lnTo>
                    <a:lnTo>
                      <a:pt x="3686" y="1655"/>
                    </a:lnTo>
                    <a:lnTo>
                      <a:pt x="3697" y="1562"/>
                    </a:lnTo>
                    <a:lnTo>
                      <a:pt x="3700" y="1465"/>
                    </a:lnTo>
                    <a:lnTo>
                      <a:pt x="3697" y="1370"/>
                    </a:lnTo>
                    <a:lnTo>
                      <a:pt x="3686" y="1277"/>
                    </a:lnTo>
                    <a:lnTo>
                      <a:pt x="3668" y="1186"/>
                    </a:lnTo>
                    <a:lnTo>
                      <a:pt x="3643" y="1097"/>
                    </a:lnTo>
                    <a:lnTo>
                      <a:pt x="3613" y="1012"/>
                    </a:lnTo>
                    <a:lnTo>
                      <a:pt x="3575" y="928"/>
                    </a:lnTo>
                    <a:lnTo>
                      <a:pt x="3532" y="850"/>
                    </a:lnTo>
                    <a:lnTo>
                      <a:pt x="3483" y="773"/>
                    </a:lnTo>
                    <a:lnTo>
                      <a:pt x="3430" y="702"/>
                    </a:lnTo>
                    <a:lnTo>
                      <a:pt x="3371" y="635"/>
                    </a:lnTo>
                    <a:lnTo>
                      <a:pt x="3306" y="571"/>
                    </a:lnTo>
                    <a:lnTo>
                      <a:pt x="3238" y="512"/>
                    </a:lnTo>
                    <a:lnTo>
                      <a:pt x="3166" y="460"/>
                    </a:lnTo>
                    <a:lnTo>
                      <a:pt x="3089" y="411"/>
                    </a:lnTo>
                    <a:lnTo>
                      <a:pt x="3010" y="369"/>
                    </a:lnTo>
                    <a:lnTo>
                      <a:pt x="2925" y="331"/>
                    </a:lnTo>
                    <a:lnTo>
                      <a:pt x="2840" y="301"/>
                    </a:lnTo>
                    <a:lnTo>
                      <a:pt x="2750" y="276"/>
                    </a:lnTo>
                    <a:lnTo>
                      <a:pt x="2658" y="259"/>
                    </a:lnTo>
                    <a:lnTo>
                      <a:pt x="2563" y="249"/>
                    </a:lnTo>
                    <a:lnTo>
                      <a:pt x="2467" y="245"/>
                    </a:lnTo>
                    <a:close/>
                    <a:moveTo>
                      <a:pt x="2467" y="0"/>
                    </a:moveTo>
                    <a:lnTo>
                      <a:pt x="2467" y="0"/>
                    </a:lnTo>
                    <a:lnTo>
                      <a:pt x="2572" y="4"/>
                    </a:lnTo>
                    <a:lnTo>
                      <a:pt x="2677" y="14"/>
                    </a:lnTo>
                    <a:lnTo>
                      <a:pt x="2778" y="33"/>
                    </a:lnTo>
                    <a:lnTo>
                      <a:pt x="2876" y="56"/>
                    </a:lnTo>
                    <a:lnTo>
                      <a:pt x="2973" y="88"/>
                    </a:lnTo>
                    <a:lnTo>
                      <a:pt x="3067" y="125"/>
                    </a:lnTo>
                    <a:lnTo>
                      <a:pt x="3156" y="168"/>
                    </a:lnTo>
                    <a:lnTo>
                      <a:pt x="3242" y="216"/>
                    </a:lnTo>
                    <a:lnTo>
                      <a:pt x="3325" y="271"/>
                    </a:lnTo>
                    <a:lnTo>
                      <a:pt x="3403" y="331"/>
                    </a:lnTo>
                    <a:lnTo>
                      <a:pt x="3478" y="395"/>
                    </a:lnTo>
                    <a:lnTo>
                      <a:pt x="3549" y="465"/>
                    </a:lnTo>
                    <a:lnTo>
                      <a:pt x="3613" y="539"/>
                    </a:lnTo>
                    <a:lnTo>
                      <a:pt x="3673" y="616"/>
                    </a:lnTo>
                    <a:lnTo>
                      <a:pt x="3728" y="697"/>
                    </a:lnTo>
                    <a:lnTo>
                      <a:pt x="3778" y="783"/>
                    </a:lnTo>
                    <a:lnTo>
                      <a:pt x="3821" y="872"/>
                    </a:lnTo>
                    <a:lnTo>
                      <a:pt x="3859" y="965"/>
                    </a:lnTo>
                    <a:lnTo>
                      <a:pt x="3890" y="1059"/>
                    </a:lnTo>
                    <a:lnTo>
                      <a:pt x="3914" y="1158"/>
                    </a:lnTo>
                    <a:lnTo>
                      <a:pt x="3933" y="1258"/>
                    </a:lnTo>
                    <a:lnTo>
                      <a:pt x="3943" y="1362"/>
                    </a:lnTo>
                    <a:lnTo>
                      <a:pt x="3947" y="1465"/>
                    </a:lnTo>
                    <a:lnTo>
                      <a:pt x="3943" y="1570"/>
                    </a:lnTo>
                    <a:lnTo>
                      <a:pt x="3933" y="1673"/>
                    </a:lnTo>
                    <a:lnTo>
                      <a:pt x="3914" y="1774"/>
                    </a:lnTo>
                    <a:lnTo>
                      <a:pt x="3890" y="1871"/>
                    </a:lnTo>
                    <a:lnTo>
                      <a:pt x="3859" y="1966"/>
                    </a:lnTo>
                    <a:lnTo>
                      <a:pt x="3821" y="2059"/>
                    </a:lnTo>
                    <a:lnTo>
                      <a:pt x="3778" y="2147"/>
                    </a:lnTo>
                    <a:lnTo>
                      <a:pt x="3728" y="2234"/>
                    </a:lnTo>
                    <a:lnTo>
                      <a:pt x="3673" y="2315"/>
                    </a:lnTo>
                    <a:lnTo>
                      <a:pt x="3613" y="2393"/>
                    </a:lnTo>
                    <a:lnTo>
                      <a:pt x="3549" y="2467"/>
                    </a:lnTo>
                    <a:lnTo>
                      <a:pt x="3478" y="2536"/>
                    </a:lnTo>
                    <a:lnTo>
                      <a:pt x="3403" y="2601"/>
                    </a:lnTo>
                    <a:lnTo>
                      <a:pt x="3325" y="2660"/>
                    </a:lnTo>
                    <a:lnTo>
                      <a:pt x="3242" y="2714"/>
                    </a:lnTo>
                    <a:lnTo>
                      <a:pt x="3156" y="2763"/>
                    </a:lnTo>
                    <a:lnTo>
                      <a:pt x="3067" y="2806"/>
                    </a:lnTo>
                    <a:lnTo>
                      <a:pt x="2973" y="2843"/>
                    </a:lnTo>
                    <a:lnTo>
                      <a:pt x="2876" y="2874"/>
                    </a:lnTo>
                    <a:lnTo>
                      <a:pt x="2778" y="2898"/>
                    </a:lnTo>
                    <a:lnTo>
                      <a:pt x="2677" y="2917"/>
                    </a:lnTo>
                    <a:lnTo>
                      <a:pt x="2572" y="2927"/>
                    </a:lnTo>
                    <a:lnTo>
                      <a:pt x="2467" y="2931"/>
                    </a:lnTo>
                    <a:lnTo>
                      <a:pt x="2360" y="2927"/>
                    </a:lnTo>
                    <a:lnTo>
                      <a:pt x="2257" y="2916"/>
                    </a:lnTo>
                    <a:lnTo>
                      <a:pt x="2154" y="2898"/>
                    </a:lnTo>
                    <a:lnTo>
                      <a:pt x="2055" y="2873"/>
                    </a:lnTo>
                    <a:lnTo>
                      <a:pt x="1958" y="2842"/>
                    </a:lnTo>
                    <a:lnTo>
                      <a:pt x="1864" y="2803"/>
                    </a:lnTo>
                    <a:lnTo>
                      <a:pt x="1775" y="2759"/>
                    </a:lnTo>
                    <a:lnTo>
                      <a:pt x="745" y="3779"/>
                    </a:lnTo>
                    <a:lnTo>
                      <a:pt x="745" y="3779"/>
                    </a:lnTo>
                    <a:lnTo>
                      <a:pt x="710" y="3811"/>
                    </a:lnTo>
                    <a:lnTo>
                      <a:pt x="671" y="3840"/>
                    </a:lnTo>
                    <a:lnTo>
                      <a:pt x="628" y="3864"/>
                    </a:lnTo>
                    <a:lnTo>
                      <a:pt x="584" y="3882"/>
                    </a:lnTo>
                    <a:lnTo>
                      <a:pt x="536" y="3897"/>
                    </a:lnTo>
                    <a:lnTo>
                      <a:pt x="487" y="3906"/>
                    </a:lnTo>
                    <a:lnTo>
                      <a:pt x="435" y="3909"/>
                    </a:lnTo>
                    <a:lnTo>
                      <a:pt x="376" y="3905"/>
                    </a:lnTo>
                    <a:lnTo>
                      <a:pt x="320" y="3894"/>
                    </a:lnTo>
                    <a:lnTo>
                      <a:pt x="266" y="3875"/>
                    </a:lnTo>
                    <a:lnTo>
                      <a:pt x="215" y="3850"/>
                    </a:lnTo>
                    <a:lnTo>
                      <a:pt x="169" y="3819"/>
                    </a:lnTo>
                    <a:lnTo>
                      <a:pt x="127" y="3782"/>
                    </a:lnTo>
                    <a:lnTo>
                      <a:pt x="91" y="3741"/>
                    </a:lnTo>
                    <a:lnTo>
                      <a:pt x="59" y="3695"/>
                    </a:lnTo>
                    <a:lnTo>
                      <a:pt x="34" y="3645"/>
                    </a:lnTo>
                    <a:lnTo>
                      <a:pt x="15" y="3591"/>
                    </a:lnTo>
                    <a:lnTo>
                      <a:pt x="4" y="3536"/>
                    </a:lnTo>
                    <a:lnTo>
                      <a:pt x="0" y="3478"/>
                    </a:lnTo>
                    <a:lnTo>
                      <a:pt x="2" y="3426"/>
                    </a:lnTo>
                    <a:lnTo>
                      <a:pt x="11" y="3378"/>
                    </a:lnTo>
                    <a:lnTo>
                      <a:pt x="26" y="3330"/>
                    </a:lnTo>
                    <a:lnTo>
                      <a:pt x="45" y="3285"/>
                    </a:lnTo>
                    <a:lnTo>
                      <a:pt x="69" y="3244"/>
                    </a:lnTo>
                    <a:lnTo>
                      <a:pt x="98" y="3205"/>
                    </a:lnTo>
                    <a:lnTo>
                      <a:pt x="131" y="3170"/>
                    </a:lnTo>
                    <a:lnTo>
                      <a:pt x="130" y="3169"/>
                    </a:lnTo>
                    <a:lnTo>
                      <a:pt x="1159" y="2150"/>
                    </a:lnTo>
                    <a:lnTo>
                      <a:pt x="1115" y="2061"/>
                    </a:lnTo>
                    <a:lnTo>
                      <a:pt x="1077" y="1969"/>
                    </a:lnTo>
                    <a:lnTo>
                      <a:pt x="1044" y="1873"/>
                    </a:lnTo>
                    <a:lnTo>
                      <a:pt x="1020" y="1775"/>
                    </a:lnTo>
                    <a:lnTo>
                      <a:pt x="1001" y="1674"/>
                    </a:lnTo>
                    <a:lnTo>
                      <a:pt x="990" y="1570"/>
                    </a:lnTo>
                    <a:lnTo>
                      <a:pt x="986" y="1465"/>
                    </a:lnTo>
                    <a:lnTo>
                      <a:pt x="990" y="1362"/>
                    </a:lnTo>
                    <a:lnTo>
                      <a:pt x="1001" y="1258"/>
                    </a:lnTo>
                    <a:lnTo>
                      <a:pt x="1019" y="1158"/>
                    </a:lnTo>
                    <a:lnTo>
                      <a:pt x="1044" y="1059"/>
                    </a:lnTo>
                    <a:lnTo>
                      <a:pt x="1075" y="965"/>
                    </a:lnTo>
                    <a:lnTo>
                      <a:pt x="1112" y="872"/>
                    </a:lnTo>
                    <a:lnTo>
                      <a:pt x="1157" y="783"/>
                    </a:lnTo>
                    <a:lnTo>
                      <a:pt x="1206" y="697"/>
                    </a:lnTo>
                    <a:lnTo>
                      <a:pt x="1260" y="616"/>
                    </a:lnTo>
                    <a:lnTo>
                      <a:pt x="1321" y="539"/>
                    </a:lnTo>
                    <a:lnTo>
                      <a:pt x="1386" y="465"/>
                    </a:lnTo>
                    <a:lnTo>
                      <a:pt x="1456" y="395"/>
                    </a:lnTo>
                    <a:lnTo>
                      <a:pt x="1530" y="331"/>
                    </a:lnTo>
                    <a:lnTo>
                      <a:pt x="1608" y="271"/>
                    </a:lnTo>
                    <a:lnTo>
                      <a:pt x="1692" y="216"/>
                    </a:lnTo>
                    <a:lnTo>
                      <a:pt x="1777" y="168"/>
                    </a:lnTo>
                    <a:lnTo>
                      <a:pt x="1868" y="125"/>
                    </a:lnTo>
                    <a:lnTo>
                      <a:pt x="1961" y="88"/>
                    </a:lnTo>
                    <a:lnTo>
                      <a:pt x="2057" y="56"/>
                    </a:lnTo>
                    <a:lnTo>
                      <a:pt x="2156" y="33"/>
                    </a:lnTo>
                    <a:lnTo>
                      <a:pt x="2258" y="14"/>
                    </a:lnTo>
                    <a:lnTo>
                      <a:pt x="2361" y="4"/>
                    </a:lnTo>
                    <a:lnTo>
                      <a:pt x="24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03" name="Freeform 196">
                <a:extLst>
                  <a:ext uri="{FF2B5EF4-FFF2-40B4-BE49-F238E27FC236}">
                    <a16:creationId xmlns:a16="http://schemas.microsoft.com/office/drawing/2014/main" id="{87D2C8A9-9227-4BFF-9CA3-B45EC9F4F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3790950"/>
                <a:ext cx="733425" cy="727075"/>
              </a:xfrm>
              <a:custGeom>
                <a:avLst/>
                <a:gdLst>
                  <a:gd name="T0" fmla="*/ 864 w 925"/>
                  <a:gd name="T1" fmla="*/ 0 h 916"/>
                  <a:gd name="T2" fmla="*/ 883 w 925"/>
                  <a:gd name="T3" fmla="*/ 3 h 916"/>
                  <a:gd name="T4" fmla="*/ 900 w 925"/>
                  <a:gd name="T5" fmla="*/ 11 h 916"/>
                  <a:gd name="T6" fmla="*/ 914 w 925"/>
                  <a:gd name="T7" fmla="*/ 25 h 916"/>
                  <a:gd name="T8" fmla="*/ 922 w 925"/>
                  <a:gd name="T9" fmla="*/ 41 h 916"/>
                  <a:gd name="T10" fmla="*/ 925 w 925"/>
                  <a:gd name="T11" fmla="*/ 60 h 916"/>
                  <a:gd name="T12" fmla="*/ 922 w 925"/>
                  <a:gd name="T13" fmla="*/ 80 h 916"/>
                  <a:gd name="T14" fmla="*/ 914 w 925"/>
                  <a:gd name="T15" fmla="*/ 96 h 916"/>
                  <a:gd name="T16" fmla="*/ 900 w 925"/>
                  <a:gd name="T17" fmla="*/ 110 h 916"/>
                  <a:gd name="T18" fmla="*/ 883 w 925"/>
                  <a:gd name="T19" fmla="*/ 119 h 916"/>
                  <a:gd name="T20" fmla="*/ 864 w 925"/>
                  <a:gd name="T21" fmla="*/ 122 h 916"/>
                  <a:gd name="T22" fmla="*/ 789 w 925"/>
                  <a:gd name="T23" fmla="*/ 126 h 916"/>
                  <a:gd name="T24" fmla="*/ 714 w 925"/>
                  <a:gd name="T25" fmla="*/ 136 h 916"/>
                  <a:gd name="T26" fmla="*/ 644 w 925"/>
                  <a:gd name="T27" fmla="*/ 155 h 916"/>
                  <a:gd name="T28" fmla="*/ 575 w 925"/>
                  <a:gd name="T29" fmla="*/ 180 h 916"/>
                  <a:gd name="T30" fmla="*/ 511 w 925"/>
                  <a:gd name="T31" fmla="*/ 210 h 916"/>
                  <a:gd name="T32" fmla="*/ 451 w 925"/>
                  <a:gd name="T33" fmla="*/ 247 h 916"/>
                  <a:gd name="T34" fmla="*/ 393 w 925"/>
                  <a:gd name="T35" fmla="*/ 289 h 916"/>
                  <a:gd name="T36" fmla="*/ 341 w 925"/>
                  <a:gd name="T37" fmla="*/ 336 h 916"/>
                  <a:gd name="T38" fmla="*/ 293 w 925"/>
                  <a:gd name="T39" fmla="*/ 388 h 916"/>
                  <a:gd name="T40" fmla="*/ 250 w 925"/>
                  <a:gd name="T41" fmla="*/ 445 h 916"/>
                  <a:gd name="T42" fmla="*/ 213 w 925"/>
                  <a:gd name="T43" fmla="*/ 506 h 916"/>
                  <a:gd name="T44" fmla="*/ 182 w 925"/>
                  <a:gd name="T45" fmla="*/ 570 h 916"/>
                  <a:gd name="T46" fmla="*/ 157 w 925"/>
                  <a:gd name="T47" fmla="*/ 637 h 916"/>
                  <a:gd name="T48" fmla="*/ 139 w 925"/>
                  <a:gd name="T49" fmla="*/ 707 h 916"/>
                  <a:gd name="T50" fmla="*/ 128 w 925"/>
                  <a:gd name="T51" fmla="*/ 779 h 916"/>
                  <a:gd name="T52" fmla="*/ 124 w 925"/>
                  <a:gd name="T53" fmla="*/ 854 h 916"/>
                  <a:gd name="T54" fmla="*/ 120 w 925"/>
                  <a:gd name="T55" fmla="*/ 874 h 916"/>
                  <a:gd name="T56" fmla="*/ 111 w 925"/>
                  <a:gd name="T57" fmla="*/ 891 h 916"/>
                  <a:gd name="T58" fmla="*/ 99 w 925"/>
                  <a:gd name="T59" fmla="*/ 904 h 916"/>
                  <a:gd name="T60" fmla="*/ 82 w 925"/>
                  <a:gd name="T61" fmla="*/ 912 h 916"/>
                  <a:gd name="T62" fmla="*/ 62 w 925"/>
                  <a:gd name="T63" fmla="*/ 916 h 916"/>
                  <a:gd name="T64" fmla="*/ 43 w 925"/>
                  <a:gd name="T65" fmla="*/ 912 h 916"/>
                  <a:gd name="T66" fmla="*/ 25 w 925"/>
                  <a:gd name="T67" fmla="*/ 904 h 916"/>
                  <a:gd name="T68" fmla="*/ 12 w 925"/>
                  <a:gd name="T69" fmla="*/ 891 h 916"/>
                  <a:gd name="T70" fmla="*/ 3 w 925"/>
                  <a:gd name="T71" fmla="*/ 874 h 916"/>
                  <a:gd name="T72" fmla="*/ 0 w 925"/>
                  <a:gd name="T73" fmla="*/ 854 h 916"/>
                  <a:gd name="T74" fmla="*/ 4 w 925"/>
                  <a:gd name="T75" fmla="*/ 772 h 916"/>
                  <a:gd name="T76" fmla="*/ 15 w 925"/>
                  <a:gd name="T77" fmla="*/ 692 h 916"/>
                  <a:gd name="T78" fmla="*/ 34 w 925"/>
                  <a:gd name="T79" fmla="*/ 615 h 916"/>
                  <a:gd name="T80" fmla="*/ 61 w 925"/>
                  <a:gd name="T81" fmla="*/ 540 h 916"/>
                  <a:gd name="T82" fmla="*/ 94 w 925"/>
                  <a:gd name="T83" fmla="*/ 468 h 916"/>
                  <a:gd name="T84" fmla="*/ 131 w 925"/>
                  <a:gd name="T85" fmla="*/ 401 h 916"/>
                  <a:gd name="T86" fmla="*/ 176 w 925"/>
                  <a:gd name="T87" fmla="*/ 337 h 916"/>
                  <a:gd name="T88" fmla="*/ 226 w 925"/>
                  <a:gd name="T89" fmla="*/ 279 h 916"/>
                  <a:gd name="T90" fmla="*/ 282 w 925"/>
                  <a:gd name="T91" fmla="*/ 224 h 916"/>
                  <a:gd name="T92" fmla="*/ 341 w 925"/>
                  <a:gd name="T93" fmla="*/ 174 h 916"/>
                  <a:gd name="T94" fmla="*/ 405 w 925"/>
                  <a:gd name="T95" fmla="*/ 130 h 916"/>
                  <a:gd name="T96" fmla="*/ 475 w 925"/>
                  <a:gd name="T97" fmla="*/ 91 h 916"/>
                  <a:gd name="T98" fmla="*/ 546 w 925"/>
                  <a:gd name="T99" fmla="*/ 60 h 916"/>
                  <a:gd name="T100" fmla="*/ 621 w 925"/>
                  <a:gd name="T101" fmla="*/ 34 h 916"/>
                  <a:gd name="T102" fmla="*/ 700 w 925"/>
                  <a:gd name="T103" fmla="*/ 15 h 916"/>
                  <a:gd name="T104" fmla="*/ 781 w 925"/>
                  <a:gd name="T105" fmla="*/ 4 h 916"/>
                  <a:gd name="T106" fmla="*/ 864 w 925"/>
                  <a:gd name="T107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25" h="916">
                    <a:moveTo>
                      <a:pt x="864" y="0"/>
                    </a:moveTo>
                    <a:lnTo>
                      <a:pt x="883" y="3"/>
                    </a:lnTo>
                    <a:lnTo>
                      <a:pt x="900" y="11"/>
                    </a:lnTo>
                    <a:lnTo>
                      <a:pt x="914" y="25"/>
                    </a:lnTo>
                    <a:lnTo>
                      <a:pt x="922" y="41"/>
                    </a:lnTo>
                    <a:lnTo>
                      <a:pt x="925" y="60"/>
                    </a:lnTo>
                    <a:lnTo>
                      <a:pt x="922" y="80"/>
                    </a:lnTo>
                    <a:lnTo>
                      <a:pt x="914" y="96"/>
                    </a:lnTo>
                    <a:lnTo>
                      <a:pt x="900" y="110"/>
                    </a:lnTo>
                    <a:lnTo>
                      <a:pt x="883" y="119"/>
                    </a:lnTo>
                    <a:lnTo>
                      <a:pt x="864" y="122"/>
                    </a:lnTo>
                    <a:lnTo>
                      <a:pt x="789" y="126"/>
                    </a:lnTo>
                    <a:lnTo>
                      <a:pt x="714" y="136"/>
                    </a:lnTo>
                    <a:lnTo>
                      <a:pt x="644" y="155"/>
                    </a:lnTo>
                    <a:lnTo>
                      <a:pt x="575" y="180"/>
                    </a:lnTo>
                    <a:lnTo>
                      <a:pt x="511" y="210"/>
                    </a:lnTo>
                    <a:lnTo>
                      <a:pt x="451" y="247"/>
                    </a:lnTo>
                    <a:lnTo>
                      <a:pt x="393" y="289"/>
                    </a:lnTo>
                    <a:lnTo>
                      <a:pt x="341" y="336"/>
                    </a:lnTo>
                    <a:lnTo>
                      <a:pt x="293" y="388"/>
                    </a:lnTo>
                    <a:lnTo>
                      <a:pt x="250" y="445"/>
                    </a:lnTo>
                    <a:lnTo>
                      <a:pt x="213" y="506"/>
                    </a:lnTo>
                    <a:lnTo>
                      <a:pt x="182" y="570"/>
                    </a:lnTo>
                    <a:lnTo>
                      <a:pt x="157" y="637"/>
                    </a:lnTo>
                    <a:lnTo>
                      <a:pt x="139" y="707"/>
                    </a:lnTo>
                    <a:lnTo>
                      <a:pt x="128" y="779"/>
                    </a:lnTo>
                    <a:lnTo>
                      <a:pt x="124" y="854"/>
                    </a:lnTo>
                    <a:lnTo>
                      <a:pt x="120" y="874"/>
                    </a:lnTo>
                    <a:lnTo>
                      <a:pt x="111" y="891"/>
                    </a:lnTo>
                    <a:lnTo>
                      <a:pt x="99" y="904"/>
                    </a:lnTo>
                    <a:lnTo>
                      <a:pt x="82" y="912"/>
                    </a:lnTo>
                    <a:lnTo>
                      <a:pt x="62" y="916"/>
                    </a:lnTo>
                    <a:lnTo>
                      <a:pt x="43" y="912"/>
                    </a:lnTo>
                    <a:lnTo>
                      <a:pt x="25" y="904"/>
                    </a:lnTo>
                    <a:lnTo>
                      <a:pt x="12" y="891"/>
                    </a:lnTo>
                    <a:lnTo>
                      <a:pt x="3" y="874"/>
                    </a:lnTo>
                    <a:lnTo>
                      <a:pt x="0" y="854"/>
                    </a:lnTo>
                    <a:lnTo>
                      <a:pt x="4" y="772"/>
                    </a:lnTo>
                    <a:lnTo>
                      <a:pt x="15" y="692"/>
                    </a:lnTo>
                    <a:lnTo>
                      <a:pt x="34" y="615"/>
                    </a:lnTo>
                    <a:lnTo>
                      <a:pt x="61" y="540"/>
                    </a:lnTo>
                    <a:lnTo>
                      <a:pt x="94" y="468"/>
                    </a:lnTo>
                    <a:lnTo>
                      <a:pt x="131" y="401"/>
                    </a:lnTo>
                    <a:lnTo>
                      <a:pt x="176" y="337"/>
                    </a:lnTo>
                    <a:lnTo>
                      <a:pt x="226" y="279"/>
                    </a:lnTo>
                    <a:lnTo>
                      <a:pt x="282" y="224"/>
                    </a:lnTo>
                    <a:lnTo>
                      <a:pt x="341" y="174"/>
                    </a:lnTo>
                    <a:lnTo>
                      <a:pt x="405" y="130"/>
                    </a:lnTo>
                    <a:lnTo>
                      <a:pt x="475" y="91"/>
                    </a:lnTo>
                    <a:lnTo>
                      <a:pt x="546" y="60"/>
                    </a:lnTo>
                    <a:lnTo>
                      <a:pt x="621" y="34"/>
                    </a:lnTo>
                    <a:lnTo>
                      <a:pt x="700" y="15"/>
                    </a:lnTo>
                    <a:lnTo>
                      <a:pt x="781" y="4"/>
                    </a:lnTo>
                    <a:lnTo>
                      <a:pt x="8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38F8D-1899-4ECC-9DFB-8771D9660067}"/>
              </a:ext>
            </a:extLst>
          </p:cNvPr>
          <p:cNvGrpSpPr/>
          <p:nvPr/>
        </p:nvGrpSpPr>
        <p:grpSpPr>
          <a:xfrm>
            <a:off x="4850047" y="5069043"/>
            <a:ext cx="494046" cy="374830"/>
            <a:chOff x="4825805" y="5383495"/>
            <a:chExt cx="494046" cy="374830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822A3D1C-088E-4B06-BC65-B7DD8C90F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42120" y="5383495"/>
              <a:ext cx="448403" cy="374830"/>
            </a:xfrm>
            <a:prstGeom prst="hexagon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E96C95-A769-4604-96ED-1747E1C32EAC}"/>
                </a:ext>
              </a:extLst>
            </p:cNvPr>
            <p:cNvSpPr txBox="1"/>
            <p:nvPr/>
          </p:nvSpPr>
          <p:spPr>
            <a:xfrm>
              <a:off x="4825805" y="5440105"/>
              <a:ext cx="4940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3887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880E699D-0C45-466A-881B-1811713571F9}"/>
              </a:ext>
            </a:extLst>
          </p:cNvPr>
          <p:cNvGrpSpPr/>
          <p:nvPr/>
        </p:nvGrpSpPr>
        <p:grpSpPr>
          <a:xfrm>
            <a:off x="4407857" y="380708"/>
            <a:ext cx="7629318" cy="6477292"/>
            <a:chOff x="5456921" y="1226014"/>
            <a:chExt cx="5224330" cy="4435458"/>
          </a:xfrm>
          <a:solidFill>
            <a:schemeClr val="bg2">
              <a:lumMod val="95000"/>
            </a:schemeClr>
          </a:solidFill>
        </p:grpSpPr>
        <p:sp>
          <p:nvSpPr>
            <p:cNvPr id="79" name="Pentagon 3">
              <a:extLst>
                <a:ext uri="{FF2B5EF4-FFF2-40B4-BE49-F238E27FC236}">
                  <a16:creationId xmlns:a16="http://schemas.microsoft.com/office/drawing/2014/main" id="{428DA97A-3BD6-49A0-B419-0CD75986A4B1}"/>
                </a:ext>
              </a:extLst>
            </p:cNvPr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ound Diagonal Corner Rectangle 7">
              <a:extLst>
                <a:ext uri="{FF2B5EF4-FFF2-40B4-BE49-F238E27FC236}">
                  <a16:creationId xmlns:a16="http://schemas.microsoft.com/office/drawing/2014/main" id="{4568F25F-C57B-436C-B755-A2DBC80AC8C4}"/>
                </a:ext>
              </a:extLst>
            </p:cNvPr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1" name="Round Diagonal Corner Rectangle 9">
              <a:extLst>
                <a:ext uri="{FF2B5EF4-FFF2-40B4-BE49-F238E27FC236}">
                  <a16:creationId xmlns:a16="http://schemas.microsoft.com/office/drawing/2014/main" id="{1E92E706-15C1-4022-9BC2-6FC945D244ED}"/>
                </a:ext>
              </a:extLst>
            </p:cNvPr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2" name="Round Diagonal Corner Rectangle 10">
              <a:extLst>
                <a:ext uri="{FF2B5EF4-FFF2-40B4-BE49-F238E27FC236}">
                  <a16:creationId xmlns:a16="http://schemas.microsoft.com/office/drawing/2014/main" id="{9A2227E1-7B02-42C6-AB4C-FB9970A59910}"/>
                </a:ext>
              </a:extLst>
            </p:cNvPr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4AD87067-92B1-4C28-BCCC-C0D6F42DF2D1}"/>
                </a:ext>
              </a:extLst>
            </p:cNvPr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A3A784F3-0638-4F8D-B4EF-24842CCE2D83}"/>
                </a:ext>
              </a:extLst>
            </p:cNvPr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E21AA-EACB-4243-A2A2-6132AF16241F}"/>
              </a:ext>
            </a:extLst>
          </p:cNvPr>
          <p:cNvGrpSpPr/>
          <p:nvPr/>
        </p:nvGrpSpPr>
        <p:grpSpPr>
          <a:xfrm>
            <a:off x="4974363" y="887896"/>
            <a:ext cx="6462599" cy="5486748"/>
            <a:chOff x="5456921" y="1226014"/>
            <a:chExt cx="5224330" cy="4435458"/>
          </a:xfrm>
        </p:grpSpPr>
        <p:sp>
          <p:nvSpPr>
            <p:cNvPr id="4" name="Pentagon 3"/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solidFill>
              <a:srgbClr val="9D3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A9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F5A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CC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2" name="Parallelogram 11"/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solidFill>
              <a:srgbClr val="D98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Parallelogram 12"/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solidFill>
              <a:srgbClr val="85A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0BBA13-F86C-41B6-B390-2B541CA9D757}"/>
              </a:ext>
            </a:extLst>
          </p:cNvPr>
          <p:cNvGrpSpPr/>
          <p:nvPr/>
        </p:nvGrpSpPr>
        <p:grpSpPr>
          <a:xfrm>
            <a:off x="5525551" y="1872676"/>
            <a:ext cx="4174916" cy="549256"/>
            <a:chOff x="5525551" y="1872676"/>
            <a:chExt cx="4174916" cy="5492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96047-B015-4B98-9D41-66B9BFB90AA4}"/>
                </a:ext>
              </a:extLst>
            </p:cNvPr>
            <p:cNvSpPr txBox="1"/>
            <p:nvPr/>
          </p:nvSpPr>
          <p:spPr>
            <a:xfrm>
              <a:off x="5525551" y="1872676"/>
              <a:ext cx="10273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Data Fields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1D0A0-C63E-47B6-9D6B-0D911D72E231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GitHub Jobs: Title, Location, Description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B2DC84-9132-4C5B-B46A-D17D3F2E49E2}"/>
              </a:ext>
            </a:extLst>
          </p:cNvPr>
          <p:cNvGrpSpPr/>
          <p:nvPr/>
        </p:nvGrpSpPr>
        <p:grpSpPr>
          <a:xfrm>
            <a:off x="6096000" y="3619354"/>
            <a:ext cx="4174916" cy="549256"/>
            <a:chOff x="5525551" y="1872676"/>
            <a:chExt cx="4174916" cy="5492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60DD6-FF9A-42EF-B6F8-107A242A681D}"/>
                </a:ext>
              </a:extLst>
            </p:cNvPr>
            <p:cNvSpPr txBox="1"/>
            <p:nvPr/>
          </p:nvSpPr>
          <p:spPr>
            <a:xfrm>
              <a:off x="5525551" y="1872676"/>
              <a:ext cx="12635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Methodology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A322CF-D311-4645-8E2E-2F6E7AF05EE7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str.contains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9231D-0FDB-42A5-B193-F4571D2815E6}"/>
              </a:ext>
            </a:extLst>
          </p:cNvPr>
          <p:cNvGrpSpPr/>
          <p:nvPr/>
        </p:nvGrpSpPr>
        <p:grpSpPr>
          <a:xfrm>
            <a:off x="6570857" y="5345254"/>
            <a:ext cx="4174916" cy="549256"/>
            <a:chOff x="5525551" y="1872676"/>
            <a:chExt cx="4174916" cy="5492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CEC258-6891-4E68-B501-6FB4ADAB3F17}"/>
                </a:ext>
              </a:extLst>
            </p:cNvPr>
            <p:cNvSpPr txBox="1"/>
            <p:nvPr/>
          </p:nvSpPr>
          <p:spPr>
            <a:xfrm>
              <a:off x="5525551" y="1872676"/>
              <a:ext cx="8079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Cleaning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5F9F35-06E8-4D14-890C-AB90EF6CD1DE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Search for “remote” in the title and location columns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2E711D4-55BB-4E8F-95B0-C7AFC4011DD2}"/>
              </a:ext>
            </a:extLst>
          </p:cNvPr>
          <p:cNvSpPr txBox="1"/>
          <p:nvPr/>
        </p:nvSpPr>
        <p:spPr>
          <a:xfrm>
            <a:off x="454207" y="875715"/>
            <a:ext cx="3413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Analysis &amp; Findings</a:t>
            </a:r>
            <a:endParaRPr lang="vi-VN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8B4EE5-6632-400C-BF4E-5C51A3748AF5}"/>
              </a:ext>
            </a:extLst>
          </p:cNvPr>
          <p:cNvSpPr txBox="1"/>
          <p:nvPr/>
        </p:nvSpPr>
        <p:spPr>
          <a:xfrm flipH="1">
            <a:off x="496028" y="2611676"/>
            <a:ext cx="3956846" cy="251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1776F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Do the positions listed in GitHub Jobs show a higher demand for on-site versus remote jobs?</a:t>
            </a:r>
          </a:p>
        </p:txBody>
      </p:sp>
    </p:spTree>
    <p:extLst>
      <p:ext uri="{BB962C8B-B14F-4D97-AF65-F5344CB8AC3E}">
        <p14:creationId xmlns:p14="http://schemas.microsoft.com/office/powerpoint/2010/main" val="401510676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Analysis &amp; Findings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F3A145-D2F6-4A48-997D-9AD9B06FBE60}"/>
              </a:ext>
            </a:extLst>
          </p:cNvPr>
          <p:cNvSpPr/>
          <p:nvPr/>
        </p:nvSpPr>
        <p:spPr>
          <a:xfrm>
            <a:off x="0" y="787163"/>
            <a:ext cx="12192000" cy="377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Do the positions listed in GitHub Jobs show a higher demand for on-site versus remote jobs?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10F34-D8C0-4AD2-87FA-671521CB6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0" t="2794" r="19242" b="11512"/>
          <a:stretch/>
        </p:blipFill>
        <p:spPr>
          <a:xfrm>
            <a:off x="1355498" y="1942232"/>
            <a:ext cx="3244396" cy="30436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BAA76F-425A-4540-B90F-7C9C9497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53" y="1589114"/>
            <a:ext cx="4879295" cy="448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1213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880E699D-0C45-466A-881B-1811713571F9}"/>
              </a:ext>
            </a:extLst>
          </p:cNvPr>
          <p:cNvGrpSpPr/>
          <p:nvPr/>
        </p:nvGrpSpPr>
        <p:grpSpPr>
          <a:xfrm>
            <a:off x="4407857" y="380708"/>
            <a:ext cx="7629318" cy="6477292"/>
            <a:chOff x="5456921" y="1226014"/>
            <a:chExt cx="5224330" cy="4435458"/>
          </a:xfrm>
          <a:solidFill>
            <a:schemeClr val="bg2">
              <a:lumMod val="95000"/>
            </a:schemeClr>
          </a:solidFill>
        </p:grpSpPr>
        <p:sp>
          <p:nvSpPr>
            <p:cNvPr id="79" name="Pentagon 3">
              <a:extLst>
                <a:ext uri="{FF2B5EF4-FFF2-40B4-BE49-F238E27FC236}">
                  <a16:creationId xmlns:a16="http://schemas.microsoft.com/office/drawing/2014/main" id="{428DA97A-3BD6-49A0-B419-0CD75986A4B1}"/>
                </a:ext>
              </a:extLst>
            </p:cNvPr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Round Diagonal Corner Rectangle 7">
              <a:extLst>
                <a:ext uri="{FF2B5EF4-FFF2-40B4-BE49-F238E27FC236}">
                  <a16:creationId xmlns:a16="http://schemas.microsoft.com/office/drawing/2014/main" id="{4568F25F-C57B-436C-B755-A2DBC80AC8C4}"/>
                </a:ext>
              </a:extLst>
            </p:cNvPr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1" name="Round Diagonal Corner Rectangle 9">
              <a:extLst>
                <a:ext uri="{FF2B5EF4-FFF2-40B4-BE49-F238E27FC236}">
                  <a16:creationId xmlns:a16="http://schemas.microsoft.com/office/drawing/2014/main" id="{1E92E706-15C1-4022-9BC2-6FC945D244ED}"/>
                </a:ext>
              </a:extLst>
            </p:cNvPr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2" name="Round Diagonal Corner Rectangle 10">
              <a:extLst>
                <a:ext uri="{FF2B5EF4-FFF2-40B4-BE49-F238E27FC236}">
                  <a16:creationId xmlns:a16="http://schemas.microsoft.com/office/drawing/2014/main" id="{9A2227E1-7B02-42C6-AB4C-FB9970A59910}"/>
                </a:ext>
              </a:extLst>
            </p:cNvPr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4AD87067-92B1-4C28-BCCC-C0D6F42DF2D1}"/>
                </a:ext>
              </a:extLst>
            </p:cNvPr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A3A784F3-0638-4F8D-B4EF-24842CCE2D83}"/>
                </a:ext>
              </a:extLst>
            </p:cNvPr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E21AA-EACB-4243-A2A2-6132AF16241F}"/>
              </a:ext>
            </a:extLst>
          </p:cNvPr>
          <p:cNvGrpSpPr/>
          <p:nvPr/>
        </p:nvGrpSpPr>
        <p:grpSpPr>
          <a:xfrm>
            <a:off x="4974363" y="887896"/>
            <a:ext cx="6462599" cy="5486748"/>
            <a:chOff x="5456921" y="1226014"/>
            <a:chExt cx="5224330" cy="4435458"/>
          </a:xfrm>
        </p:grpSpPr>
        <p:sp>
          <p:nvSpPr>
            <p:cNvPr id="4" name="Pentagon 3"/>
            <p:cNvSpPr/>
            <p:nvPr/>
          </p:nvSpPr>
          <p:spPr>
            <a:xfrm rot="826000" flipH="1">
              <a:off x="5456921" y="1226014"/>
              <a:ext cx="5194713" cy="876005"/>
            </a:xfrm>
            <a:prstGeom prst="homePlate">
              <a:avLst>
                <a:gd name="adj" fmla="val 64512"/>
              </a:avLst>
            </a:prstGeom>
            <a:solidFill>
              <a:srgbClr val="9D37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6414050" y="4714948"/>
              <a:ext cx="4267199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A9C3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0" name="Round Diagonal Corner Rectangle 9"/>
            <p:cNvSpPr/>
            <p:nvPr/>
          </p:nvSpPr>
          <p:spPr>
            <a:xfrm>
              <a:off x="5977978" y="3295160"/>
              <a:ext cx="4703273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F5A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1" name="Round Diagonal Corner Rectangle 10"/>
            <p:cNvSpPr/>
            <p:nvPr/>
          </p:nvSpPr>
          <p:spPr>
            <a:xfrm>
              <a:off x="5595339" y="1892224"/>
              <a:ext cx="5085912" cy="946524"/>
            </a:xfrm>
            <a:prstGeom prst="round2DiagRect">
              <a:avLst>
                <a:gd name="adj1" fmla="val 33219"/>
                <a:gd name="adj2" fmla="val 0"/>
              </a:avLst>
            </a:prstGeom>
            <a:solidFill>
              <a:srgbClr val="CC4E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3200" dirty="0"/>
            </a:p>
          </p:txBody>
        </p:sp>
        <p:sp>
          <p:nvSpPr>
            <p:cNvPr id="12" name="Parallelogram 11"/>
            <p:cNvSpPr/>
            <p:nvPr/>
          </p:nvSpPr>
          <p:spPr>
            <a:xfrm flipH="1">
              <a:off x="5590379" y="2821896"/>
              <a:ext cx="5090872" cy="473264"/>
            </a:xfrm>
            <a:prstGeom prst="parallelogram">
              <a:avLst>
                <a:gd name="adj" fmla="val 254198"/>
              </a:avLst>
            </a:prstGeom>
            <a:solidFill>
              <a:srgbClr val="D98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Parallelogram 12"/>
            <p:cNvSpPr/>
            <p:nvPr/>
          </p:nvSpPr>
          <p:spPr>
            <a:xfrm flipH="1">
              <a:off x="5977977" y="4241684"/>
              <a:ext cx="4703271" cy="473264"/>
            </a:xfrm>
            <a:prstGeom prst="parallelogram">
              <a:avLst>
                <a:gd name="adj" fmla="val 169999"/>
              </a:avLst>
            </a:prstGeom>
            <a:solidFill>
              <a:srgbClr val="85A2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0BBA13-F86C-41B6-B390-2B541CA9D757}"/>
              </a:ext>
            </a:extLst>
          </p:cNvPr>
          <p:cNvGrpSpPr/>
          <p:nvPr/>
        </p:nvGrpSpPr>
        <p:grpSpPr>
          <a:xfrm>
            <a:off x="5525551" y="1872676"/>
            <a:ext cx="4174916" cy="549256"/>
            <a:chOff x="5525551" y="1872676"/>
            <a:chExt cx="4174916" cy="54925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296047-B015-4B98-9D41-66B9BFB90AA4}"/>
                </a:ext>
              </a:extLst>
            </p:cNvPr>
            <p:cNvSpPr txBox="1"/>
            <p:nvPr/>
          </p:nvSpPr>
          <p:spPr>
            <a:xfrm>
              <a:off x="5525551" y="1872676"/>
              <a:ext cx="10273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Data Fields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F1D0A0-C63E-47B6-9D6B-0D911D72E231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GitHub Jobs – description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B2DC84-9132-4C5B-B46A-D17D3F2E49E2}"/>
              </a:ext>
            </a:extLst>
          </p:cNvPr>
          <p:cNvGrpSpPr/>
          <p:nvPr/>
        </p:nvGrpSpPr>
        <p:grpSpPr>
          <a:xfrm>
            <a:off x="6096000" y="3619354"/>
            <a:ext cx="4174916" cy="826255"/>
            <a:chOff x="5525551" y="1872676"/>
            <a:chExt cx="4174916" cy="8262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760DD6-FF9A-42EF-B6F8-107A242A681D}"/>
                </a:ext>
              </a:extLst>
            </p:cNvPr>
            <p:cNvSpPr txBox="1"/>
            <p:nvPr/>
          </p:nvSpPr>
          <p:spPr>
            <a:xfrm>
              <a:off x="5525551" y="1872676"/>
              <a:ext cx="12635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Methodology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A322CF-D311-4645-8E2E-2F6E7AF05EE7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525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str.contains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Assumption that mention is positive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9A9231D-0FDB-42A5-B193-F4571D2815E6}"/>
              </a:ext>
            </a:extLst>
          </p:cNvPr>
          <p:cNvGrpSpPr/>
          <p:nvPr/>
        </p:nvGrpSpPr>
        <p:grpSpPr>
          <a:xfrm>
            <a:off x="6570857" y="5345254"/>
            <a:ext cx="4174916" cy="549256"/>
            <a:chOff x="5525551" y="1872676"/>
            <a:chExt cx="4174916" cy="549256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CEC258-6891-4E68-B501-6FB4ADAB3F17}"/>
                </a:ext>
              </a:extLst>
            </p:cNvPr>
            <p:cNvSpPr txBox="1"/>
            <p:nvPr/>
          </p:nvSpPr>
          <p:spPr>
            <a:xfrm>
              <a:off x="5525551" y="1872676"/>
              <a:ext cx="80791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rPr>
                <a:t>Cleaning</a:t>
              </a:r>
              <a:endParaRPr lang="vi-VN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35F9F35-06E8-4D14-890C-AB90EF6CD1DE}"/>
                </a:ext>
              </a:extLst>
            </p:cNvPr>
            <p:cNvSpPr txBox="1"/>
            <p:nvPr/>
          </p:nvSpPr>
          <p:spPr>
            <a:xfrm flipH="1">
              <a:off x="5525551" y="2173531"/>
              <a:ext cx="4174916" cy="2484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Poppins Medium" panose="00000600000000000000" pitchFamily="2" charset="0"/>
                  <a:ea typeface="Lato Medium" panose="020F0502020204030203" pitchFamily="34" charset="0"/>
                  <a:cs typeface="Poppins Medium" panose="00000600000000000000" pitchFamily="2" charset="0"/>
                </a:rPr>
                <a:t>Master, bachelor, bootcamp, none listed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2E711D4-55BB-4E8F-95B0-C7AFC4011DD2}"/>
              </a:ext>
            </a:extLst>
          </p:cNvPr>
          <p:cNvSpPr txBox="1"/>
          <p:nvPr/>
        </p:nvSpPr>
        <p:spPr>
          <a:xfrm>
            <a:off x="454207" y="875715"/>
            <a:ext cx="3413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Poppins SemiBold" panose="00000700000000000000" pitchFamily="2" charset="0"/>
                <a:cs typeface="Poppins SemiBold" panose="00000700000000000000" pitchFamily="2" charset="0"/>
              </a:rPr>
              <a:t>Data Analysis &amp; Findings</a:t>
            </a:r>
            <a:endParaRPr lang="vi-VN" sz="3600" b="1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8B4EE5-6632-400C-BF4E-5C51A3748AF5}"/>
              </a:ext>
            </a:extLst>
          </p:cNvPr>
          <p:cNvSpPr txBox="1"/>
          <p:nvPr/>
        </p:nvSpPr>
        <p:spPr>
          <a:xfrm flipH="1">
            <a:off x="496028" y="2611676"/>
            <a:ext cx="3956846" cy="1872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41776F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education level do companies value for the jobs listed on GitHub Jobs?</a:t>
            </a:r>
          </a:p>
        </p:txBody>
      </p:sp>
    </p:spTree>
    <p:extLst>
      <p:ext uri="{BB962C8B-B14F-4D97-AF65-F5344CB8AC3E}">
        <p14:creationId xmlns:p14="http://schemas.microsoft.com/office/powerpoint/2010/main" val="103847247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F94EFCB-F065-4E2B-918E-2DEBBFAC5196}"/>
              </a:ext>
            </a:extLst>
          </p:cNvPr>
          <p:cNvSpPr/>
          <p:nvPr/>
        </p:nvSpPr>
        <p:spPr>
          <a:xfrm>
            <a:off x="0" y="1"/>
            <a:ext cx="12192000" cy="7871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B6E5CCD-B17B-411D-BE80-D0E89529C519}"/>
              </a:ext>
            </a:extLst>
          </p:cNvPr>
          <p:cNvSpPr txBox="1"/>
          <p:nvPr/>
        </p:nvSpPr>
        <p:spPr>
          <a:xfrm>
            <a:off x="1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Modern No. 20" panose="02070704070505020303" pitchFamily="18" charset="0"/>
              </a:rPr>
              <a:t>Data Analysis &amp; Findings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F3A145-D2F6-4A48-997D-9AD9B06FBE60}"/>
              </a:ext>
            </a:extLst>
          </p:cNvPr>
          <p:cNvSpPr/>
          <p:nvPr/>
        </p:nvSpPr>
        <p:spPr>
          <a:xfrm>
            <a:off x="0" y="787163"/>
            <a:ext cx="12192000" cy="3776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  <a:latin typeface="Poppins Medium" panose="00000600000000000000" pitchFamily="2" charset="0"/>
                <a:ea typeface="Lato Medium" panose="020F0502020204030203" pitchFamily="34" charset="0"/>
                <a:cs typeface="Poppins Medium" panose="00000600000000000000" pitchFamily="2" charset="0"/>
              </a:rPr>
              <a:t>What education level do companies value for the jobs listed on GitHub Jobs?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63978-C480-4D00-BB67-E1D76910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29" y="1244048"/>
            <a:ext cx="7752119" cy="51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8203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</TotalTime>
  <Words>820</Words>
  <Application>Microsoft Office PowerPoint</Application>
  <PresentationFormat>Widescreen</PresentationFormat>
  <Paragraphs>116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Black</vt:lpstr>
      <vt:lpstr>BrownBagLunch</vt:lpstr>
      <vt:lpstr>Calibri</vt:lpstr>
      <vt:lpstr>Calibri Light</vt:lpstr>
      <vt:lpstr>FontAwesome</vt:lpstr>
      <vt:lpstr>Modern No. 20</vt:lpstr>
      <vt:lpstr>Poppins Medium</vt:lpstr>
      <vt:lpstr>Poppins SemiBold</vt:lpstr>
      <vt:lpstr>Office Theme</vt:lpstr>
      <vt:lpstr>Project 1 – GitHub Jobs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GitHub Jobs</dc:title>
  <dc:creator>Michelle A. Trujillo</dc:creator>
  <cp:lastModifiedBy>Michelle A. Trujillo</cp:lastModifiedBy>
  <cp:revision>53</cp:revision>
  <dcterms:created xsi:type="dcterms:W3CDTF">2019-10-22T23:25:57Z</dcterms:created>
  <dcterms:modified xsi:type="dcterms:W3CDTF">2019-10-24T03:55:27Z</dcterms:modified>
</cp:coreProperties>
</file>